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Handelson Four" charset="1" panose="000001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pn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41.png" Type="http://schemas.openxmlformats.org/officeDocument/2006/relationships/image"/><Relationship Id="rId7" Target="../media/image4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5FFEE"/>
        </a:solidFill>
      </p:bgPr>
    </p:bg>
    <p:spTree>
      <p:nvGrpSpPr>
        <p:cNvPr id="1" name=""/>
        <p:cNvGrpSpPr/>
        <p:nvPr/>
      </p:nvGrpSpPr>
      <p:grpSpPr>
        <a:xfrm>
          <a:off x="0" y="0"/>
          <a:ext cx="0" cy="0"/>
          <a:chOff x="0" y="0"/>
          <a:chExt cx="0" cy="0"/>
        </a:xfrm>
      </p:grpSpPr>
      <p:sp>
        <p:nvSpPr>
          <p:cNvPr name="Freeform 2" id="2"/>
          <p:cNvSpPr/>
          <p:nvPr/>
        </p:nvSpPr>
        <p:spPr>
          <a:xfrm flipH="false" flipV="false" rot="-444624">
            <a:off x="13982793" y="-277243"/>
            <a:ext cx="4736460" cy="4114800"/>
          </a:xfrm>
          <a:custGeom>
            <a:avLst/>
            <a:gdLst/>
            <a:ahLst/>
            <a:cxnLst/>
            <a:rect r="r" b="b" t="t" l="l"/>
            <a:pathLst>
              <a:path h="4114800" w="4736460">
                <a:moveTo>
                  <a:pt x="0" y="0"/>
                </a:moveTo>
                <a:lnTo>
                  <a:pt x="4736460" y="0"/>
                </a:lnTo>
                <a:lnTo>
                  <a:pt x="47364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64615" y="1405798"/>
            <a:ext cx="9332113" cy="6736089"/>
          </a:xfrm>
          <a:custGeom>
            <a:avLst/>
            <a:gdLst/>
            <a:ahLst/>
            <a:cxnLst/>
            <a:rect r="r" b="b" t="t" l="l"/>
            <a:pathLst>
              <a:path h="6736089" w="9332113">
                <a:moveTo>
                  <a:pt x="0" y="0"/>
                </a:moveTo>
                <a:lnTo>
                  <a:pt x="9332113" y="0"/>
                </a:lnTo>
                <a:lnTo>
                  <a:pt x="9332113" y="6736089"/>
                </a:lnTo>
                <a:lnTo>
                  <a:pt x="0" y="67360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93513">
            <a:off x="47364" y="13890"/>
            <a:ext cx="3654347" cy="3532535"/>
          </a:xfrm>
          <a:custGeom>
            <a:avLst/>
            <a:gdLst/>
            <a:ahLst/>
            <a:cxnLst/>
            <a:rect r="r" b="b" t="t" l="l"/>
            <a:pathLst>
              <a:path h="3532535" w="3654347">
                <a:moveTo>
                  <a:pt x="0" y="0"/>
                </a:moveTo>
                <a:lnTo>
                  <a:pt x="3654347" y="0"/>
                </a:lnTo>
                <a:lnTo>
                  <a:pt x="3654347" y="3532535"/>
                </a:lnTo>
                <a:lnTo>
                  <a:pt x="0" y="3532535"/>
                </a:lnTo>
                <a:lnTo>
                  <a:pt x="0" y="0"/>
                </a:lnTo>
                <a:close/>
              </a:path>
            </a:pathLst>
          </a:custGeom>
          <a:blipFill>
            <a:blip r:embed="rId6"/>
            <a:stretch>
              <a:fillRect l="0" t="0" r="0" b="0"/>
            </a:stretch>
          </a:blipFill>
        </p:spPr>
      </p:sp>
      <p:sp>
        <p:nvSpPr>
          <p:cNvPr name="Freeform 5" id="5"/>
          <p:cNvSpPr/>
          <p:nvPr/>
        </p:nvSpPr>
        <p:spPr>
          <a:xfrm flipH="false" flipV="false" rot="-10800000">
            <a:off x="14523849" y="6754465"/>
            <a:ext cx="3654347" cy="3532535"/>
          </a:xfrm>
          <a:custGeom>
            <a:avLst/>
            <a:gdLst/>
            <a:ahLst/>
            <a:cxnLst/>
            <a:rect r="r" b="b" t="t" l="l"/>
            <a:pathLst>
              <a:path h="3532535" w="3654347">
                <a:moveTo>
                  <a:pt x="0" y="0"/>
                </a:moveTo>
                <a:lnTo>
                  <a:pt x="3654347" y="0"/>
                </a:lnTo>
                <a:lnTo>
                  <a:pt x="3654347" y="3532535"/>
                </a:lnTo>
                <a:lnTo>
                  <a:pt x="0" y="3532535"/>
                </a:lnTo>
                <a:lnTo>
                  <a:pt x="0" y="0"/>
                </a:lnTo>
                <a:close/>
              </a:path>
            </a:pathLst>
          </a:custGeom>
          <a:blipFill>
            <a:blip r:embed="rId6"/>
            <a:stretch>
              <a:fillRect l="0" t="0" r="0" b="0"/>
            </a:stretch>
          </a:blipFill>
        </p:spPr>
      </p:sp>
      <p:sp>
        <p:nvSpPr>
          <p:cNvPr name="Freeform 6" id="6"/>
          <p:cNvSpPr/>
          <p:nvPr/>
        </p:nvSpPr>
        <p:spPr>
          <a:xfrm flipH="false" flipV="false" rot="-10800000">
            <a:off x="-71846" y="6754465"/>
            <a:ext cx="4736460" cy="4114800"/>
          </a:xfrm>
          <a:custGeom>
            <a:avLst/>
            <a:gdLst/>
            <a:ahLst/>
            <a:cxnLst/>
            <a:rect r="r" b="b" t="t" l="l"/>
            <a:pathLst>
              <a:path h="4114800" w="4736460">
                <a:moveTo>
                  <a:pt x="0" y="0"/>
                </a:moveTo>
                <a:lnTo>
                  <a:pt x="4736461" y="0"/>
                </a:lnTo>
                <a:lnTo>
                  <a:pt x="473646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1049759">
            <a:off x="3746462" y="1148278"/>
            <a:ext cx="2445484" cy="1883023"/>
          </a:xfrm>
          <a:custGeom>
            <a:avLst/>
            <a:gdLst/>
            <a:ahLst/>
            <a:cxnLst/>
            <a:rect r="r" b="b" t="t" l="l"/>
            <a:pathLst>
              <a:path h="1883023" w="2445484">
                <a:moveTo>
                  <a:pt x="0" y="0"/>
                </a:moveTo>
                <a:lnTo>
                  <a:pt x="2445485" y="0"/>
                </a:lnTo>
                <a:lnTo>
                  <a:pt x="2445485" y="1883023"/>
                </a:lnTo>
                <a:lnTo>
                  <a:pt x="0" y="1883023"/>
                </a:lnTo>
                <a:lnTo>
                  <a:pt x="0" y="0"/>
                </a:lnTo>
                <a:close/>
              </a:path>
            </a:pathLst>
          </a:custGeom>
          <a:blipFill>
            <a:blip r:embed="rId7"/>
            <a:stretch>
              <a:fillRect l="0" t="0" r="0" b="0"/>
            </a:stretch>
          </a:blipFill>
        </p:spPr>
      </p:sp>
      <p:sp>
        <p:nvSpPr>
          <p:cNvPr name="TextBox 8" id="8"/>
          <p:cNvSpPr txBox="true"/>
          <p:nvPr/>
        </p:nvSpPr>
        <p:spPr>
          <a:xfrm rot="0">
            <a:off x="3739067" y="2627841"/>
            <a:ext cx="9311782" cy="3504468"/>
          </a:xfrm>
          <a:prstGeom prst="rect">
            <a:avLst/>
          </a:prstGeom>
        </p:spPr>
        <p:txBody>
          <a:bodyPr anchor="t" rtlCol="false" tIns="0" lIns="0" bIns="0" rIns="0">
            <a:spAutoFit/>
          </a:bodyPr>
          <a:lstStyle/>
          <a:p>
            <a:pPr algn="ctr" marL="0" indent="0" lvl="0">
              <a:lnSpc>
                <a:spcPts val="14243"/>
              </a:lnSpc>
              <a:spcBef>
                <a:spcPct val="0"/>
              </a:spcBef>
            </a:pPr>
            <a:r>
              <a:rPr lang="en-US" sz="10174">
                <a:solidFill>
                  <a:srgbClr val="5C654C"/>
                </a:solidFill>
                <a:latin typeface="Handelson Four"/>
                <a:ea typeface="Handelson Four"/>
                <a:cs typeface="Handelson Four"/>
                <a:sym typeface="Handelson Four"/>
              </a:rPr>
              <a:t>The History Of Milltown N.S.</a:t>
            </a:r>
          </a:p>
        </p:txBody>
      </p:sp>
      <p:sp>
        <p:nvSpPr>
          <p:cNvPr name="TextBox 9" id="9"/>
          <p:cNvSpPr txBox="true"/>
          <p:nvPr/>
        </p:nvSpPr>
        <p:spPr>
          <a:xfrm rot="0">
            <a:off x="10396672" y="5664108"/>
            <a:ext cx="3340546" cy="26665591"/>
          </a:xfrm>
          <a:prstGeom prst="rect">
            <a:avLst/>
          </a:prstGeom>
        </p:spPr>
        <p:txBody>
          <a:bodyPr anchor="t" rtlCol="false" tIns="0" lIns="0" bIns="0" rIns="0">
            <a:spAutoFit/>
          </a:bodyPr>
          <a:lstStyle/>
          <a:p>
            <a:pPr algn="ctr">
              <a:lnSpc>
                <a:spcPts val="7379"/>
              </a:lnSpc>
            </a:pPr>
            <a:r>
              <a:rPr lang="en-US" sz="5271">
                <a:solidFill>
                  <a:srgbClr val="5C654C"/>
                </a:solidFill>
                <a:latin typeface="Handelson Four"/>
                <a:ea typeface="Handelson Four"/>
                <a:cs typeface="Handelson Four"/>
                <a:sym typeface="Handelson Four"/>
              </a:rPr>
              <a:t>By Ellie,Cadhla &amp; Maisie</a:t>
            </a: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a:lnSpc>
                <a:spcPts val="7379"/>
              </a:lnSpc>
            </a:pPr>
          </a:p>
          <a:p>
            <a:pPr algn="ctr" marL="0" indent="0" lvl="0">
              <a:lnSpc>
                <a:spcPts val="7379"/>
              </a:lnSpc>
              <a:spcBef>
                <a:spcPct val="0"/>
              </a:spcBef>
            </a:pPr>
          </a:p>
        </p:txBody>
      </p:sp>
      <p:sp>
        <p:nvSpPr>
          <p:cNvPr name="Freeform 10" id="10"/>
          <p:cNvSpPr/>
          <p:nvPr/>
        </p:nvSpPr>
        <p:spPr>
          <a:xfrm flipH="false" flipV="false" rot="-1199880">
            <a:off x="13233261" y="6397848"/>
            <a:ext cx="1796853" cy="1383577"/>
          </a:xfrm>
          <a:custGeom>
            <a:avLst/>
            <a:gdLst/>
            <a:ahLst/>
            <a:cxnLst/>
            <a:rect r="r" b="b" t="t" l="l"/>
            <a:pathLst>
              <a:path h="1383577" w="1796853">
                <a:moveTo>
                  <a:pt x="0" y="0"/>
                </a:moveTo>
                <a:lnTo>
                  <a:pt x="1796853" y="0"/>
                </a:lnTo>
                <a:lnTo>
                  <a:pt x="1796853" y="1383577"/>
                </a:lnTo>
                <a:lnTo>
                  <a:pt x="0" y="1383577"/>
                </a:lnTo>
                <a:lnTo>
                  <a:pt x="0" y="0"/>
                </a:lnTo>
                <a:close/>
              </a:path>
            </a:pathLst>
          </a:custGeom>
          <a:blipFill>
            <a:blip r:embed="rId7"/>
            <a:stretch>
              <a:fillRect l="0" t="0" r="0" b="0"/>
            </a:stretch>
          </a:blipFill>
        </p:spPr>
      </p:sp>
      <p:sp>
        <p:nvSpPr>
          <p:cNvPr name="Freeform 11" id="11"/>
          <p:cNvSpPr/>
          <p:nvPr/>
        </p:nvSpPr>
        <p:spPr>
          <a:xfrm flipH="false" flipV="false" rot="0">
            <a:off x="-1865234" y="582265"/>
            <a:ext cx="8323236" cy="8229600"/>
          </a:xfrm>
          <a:custGeom>
            <a:avLst/>
            <a:gdLst/>
            <a:ahLst/>
            <a:cxnLst/>
            <a:rect r="r" b="b" t="t" l="l"/>
            <a:pathLst>
              <a:path h="8229600" w="8323236">
                <a:moveTo>
                  <a:pt x="0" y="0"/>
                </a:moveTo>
                <a:lnTo>
                  <a:pt x="8323237" y="0"/>
                </a:lnTo>
                <a:lnTo>
                  <a:pt x="8323237" y="8229600"/>
                </a:lnTo>
                <a:lnTo>
                  <a:pt x="0" y="8229600"/>
                </a:lnTo>
                <a:lnTo>
                  <a:pt x="0" y="0"/>
                </a:lnTo>
                <a:close/>
              </a:path>
            </a:pathLst>
          </a:custGeom>
          <a:blipFill>
            <a:blip r:embed="rId8"/>
            <a:stretch>
              <a:fillRect l="0" t="0" r="0" b="0"/>
            </a:stretch>
          </a:blipFill>
        </p:spPr>
      </p:sp>
      <p:sp>
        <p:nvSpPr>
          <p:cNvPr name="Freeform 12" id="12"/>
          <p:cNvSpPr/>
          <p:nvPr/>
        </p:nvSpPr>
        <p:spPr>
          <a:xfrm flipH="false" flipV="false" rot="0">
            <a:off x="11565260" y="824230"/>
            <a:ext cx="8323236" cy="8229600"/>
          </a:xfrm>
          <a:custGeom>
            <a:avLst/>
            <a:gdLst/>
            <a:ahLst/>
            <a:cxnLst/>
            <a:rect r="r" b="b" t="t" l="l"/>
            <a:pathLst>
              <a:path h="8229600" w="8323236">
                <a:moveTo>
                  <a:pt x="0" y="0"/>
                </a:moveTo>
                <a:lnTo>
                  <a:pt x="8323236" y="0"/>
                </a:lnTo>
                <a:lnTo>
                  <a:pt x="8323236" y="8229600"/>
                </a:lnTo>
                <a:lnTo>
                  <a:pt x="0" y="8229600"/>
                </a:lnTo>
                <a:lnTo>
                  <a:pt x="0" y="0"/>
                </a:lnTo>
                <a:close/>
              </a:path>
            </a:pathLst>
          </a:custGeom>
          <a:blipFill>
            <a:blip r:embed="rId8"/>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7920" r="0" b="-42793"/>
            </a:stretch>
          </a:blipFill>
        </p:spPr>
      </p:sp>
      <p:sp>
        <p:nvSpPr>
          <p:cNvPr name="Freeform 3" id="3"/>
          <p:cNvSpPr/>
          <p:nvPr/>
        </p:nvSpPr>
        <p:spPr>
          <a:xfrm flipH="false" flipV="false" rot="0">
            <a:off x="7167777" y="3126946"/>
            <a:ext cx="3952445" cy="4033107"/>
          </a:xfrm>
          <a:custGeom>
            <a:avLst/>
            <a:gdLst/>
            <a:ahLst/>
            <a:cxnLst/>
            <a:rect r="r" b="b" t="t" l="l"/>
            <a:pathLst>
              <a:path h="4033107" w="3952445">
                <a:moveTo>
                  <a:pt x="0" y="0"/>
                </a:moveTo>
                <a:lnTo>
                  <a:pt x="3952446" y="0"/>
                </a:lnTo>
                <a:lnTo>
                  <a:pt x="3952446" y="4033108"/>
                </a:lnTo>
                <a:lnTo>
                  <a:pt x="0" y="4033108"/>
                </a:lnTo>
                <a:lnTo>
                  <a:pt x="0" y="0"/>
                </a:lnTo>
                <a:close/>
              </a:path>
            </a:pathLst>
          </a:custGeom>
          <a:blipFill>
            <a:blip r:embed="rId3"/>
            <a:stretch>
              <a:fillRect l="0" t="0" r="0" b="0"/>
            </a:stretch>
          </a:blipFill>
        </p:spPr>
      </p:sp>
      <p:sp>
        <p:nvSpPr>
          <p:cNvPr name="Freeform 4" id="4"/>
          <p:cNvSpPr/>
          <p:nvPr/>
        </p:nvSpPr>
        <p:spPr>
          <a:xfrm flipH="false" flipV="false" rot="0">
            <a:off x="216562" y="290446"/>
            <a:ext cx="6755286" cy="4367312"/>
          </a:xfrm>
          <a:custGeom>
            <a:avLst/>
            <a:gdLst/>
            <a:ahLst/>
            <a:cxnLst/>
            <a:rect r="r" b="b" t="t" l="l"/>
            <a:pathLst>
              <a:path h="4367312" w="6755286">
                <a:moveTo>
                  <a:pt x="0" y="0"/>
                </a:moveTo>
                <a:lnTo>
                  <a:pt x="6755286" y="0"/>
                </a:lnTo>
                <a:lnTo>
                  <a:pt x="6755286" y="4367311"/>
                </a:lnTo>
                <a:lnTo>
                  <a:pt x="0" y="4367311"/>
                </a:lnTo>
                <a:lnTo>
                  <a:pt x="0" y="0"/>
                </a:lnTo>
                <a:close/>
              </a:path>
            </a:pathLst>
          </a:custGeom>
          <a:blipFill>
            <a:blip r:embed="rId4"/>
            <a:stretch>
              <a:fillRect l="0" t="0" r="0" b="0"/>
            </a:stretch>
          </a:blipFill>
        </p:spPr>
      </p:sp>
      <p:sp>
        <p:nvSpPr>
          <p:cNvPr name="Freeform 5" id="5"/>
          <p:cNvSpPr/>
          <p:nvPr/>
        </p:nvSpPr>
        <p:spPr>
          <a:xfrm flipH="false" flipV="false" rot="0">
            <a:off x="11590241" y="0"/>
            <a:ext cx="6697759" cy="4493980"/>
          </a:xfrm>
          <a:custGeom>
            <a:avLst/>
            <a:gdLst/>
            <a:ahLst/>
            <a:cxnLst/>
            <a:rect r="r" b="b" t="t" l="l"/>
            <a:pathLst>
              <a:path h="4493980" w="6697759">
                <a:moveTo>
                  <a:pt x="0" y="0"/>
                </a:moveTo>
                <a:lnTo>
                  <a:pt x="6697759" y="0"/>
                </a:lnTo>
                <a:lnTo>
                  <a:pt x="6697759" y="4493980"/>
                </a:lnTo>
                <a:lnTo>
                  <a:pt x="0" y="4493980"/>
                </a:lnTo>
                <a:lnTo>
                  <a:pt x="0" y="0"/>
                </a:lnTo>
                <a:close/>
              </a:path>
            </a:pathLst>
          </a:custGeom>
          <a:blipFill>
            <a:blip r:embed="rId5"/>
            <a:stretch>
              <a:fillRect l="0" t="0" r="0" b="0"/>
            </a:stretch>
          </a:blipFill>
        </p:spPr>
      </p:sp>
      <p:sp>
        <p:nvSpPr>
          <p:cNvPr name="Freeform 6" id="6"/>
          <p:cNvSpPr/>
          <p:nvPr/>
        </p:nvSpPr>
        <p:spPr>
          <a:xfrm flipH="false" flipV="false" rot="0">
            <a:off x="216562" y="5754421"/>
            <a:ext cx="6755286" cy="4532579"/>
          </a:xfrm>
          <a:custGeom>
            <a:avLst/>
            <a:gdLst/>
            <a:ahLst/>
            <a:cxnLst/>
            <a:rect r="r" b="b" t="t" l="l"/>
            <a:pathLst>
              <a:path h="4532579" w="6755286">
                <a:moveTo>
                  <a:pt x="0" y="0"/>
                </a:moveTo>
                <a:lnTo>
                  <a:pt x="6755286" y="0"/>
                </a:lnTo>
                <a:lnTo>
                  <a:pt x="6755286" y="4532579"/>
                </a:lnTo>
                <a:lnTo>
                  <a:pt x="0" y="4532579"/>
                </a:lnTo>
                <a:lnTo>
                  <a:pt x="0" y="0"/>
                </a:lnTo>
                <a:close/>
              </a:path>
            </a:pathLst>
          </a:custGeom>
          <a:blipFill>
            <a:blip r:embed="rId6"/>
            <a:stretch>
              <a:fillRect l="0" t="0" r="0" b="0"/>
            </a:stretch>
          </a:blipFill>
        </p:spPr>
      </p:sp>
      <p:sp>
        <p:nvSpPr>
          <p:cNvPr name="TextBox 7" id="7"/>
          <p:cNvSpPr txBox="true"/>
          <p:nvPr/>
        </p:nvSpPr>
        <p:spPr>
          <a:xfrm rot="0">
            <a:off x="6993505" y="4332055"/>
            <a:ext cx="4300991" cy="1460965"/>
          </a:xfrm>
          <a:prstGeom prst="rect">
            <a:avLst/>
          </a:prstGeom>
        </p:spPr>
        <p:txBody>
          <a:bodyPr anchor="t" rtlCol="false" tIns="0" lIns="0" bIns="0" rIns="0">
            <a:spAutoFit/>
          </a:bodyPr>
          <a:lstStyle/>
          <a:p>
            <a:pPr algn="ctr">
              <a:lnSpc>
                <a:spcPts val="11962"/>
              </a:lnSpc>
              <a:spcBef>
                <a:spcPct val="0"/>
              </a:spcBef>
            </a:pPr>
            <a:r>
              <a:rPr lang="en-US" sz="8544">
                <a:solidFill>
                  <a:srgbClr val="000000"/>
                </a:solidFill>
                <a:latin typeface="Handelson Four"/>
                <a:ea typeface="Handelson Four"/>
                <a:cs typeface="Handelson Four"/>
                <a:sym typeface="Handelson Four"/>
              </a:rPr>
              <a:t>Pictures</a:t>
            </a:r>
          </a:p>
        </p:txBody>
      </p:sp>
      <p:sp>
        <p:nvSpPr>
          <p:cNvPr name="TextBox 8" id="8"/>
          <p:cNvSpPr txBox="true"/>
          <p:nvPr/>
        </p:nvSpPr>
        <p:spPr>
          <a:xfrm rot="0">
            <a:off x="10194888" y="7601032"/>
            <a:ext cx="6363567" cy="1199761"/>
          </a:xfrm>
          <a:prstGeom prst="rect">
            <a:avLst/>
          </a:prstGeom>
        </p:spPr>
        <p:txBody>
          <a:bodyPr anchor="t" rtlCol="false" tIns="0" lIns="0" bIns="0" rIns="0">
            <a:spAutoFit/>
          </a:bodyPr>
          <a:lstStyle/>
          <a:p>
            <a:pPr algn="ctr">
              <a:lnSpc>
                <a:spcPts val="9754"/>
              </a:lnSpc>
              <a:spcBef>
                <a:spcPct val="0"/>
              </a:spcBef>
            </a:pPr>
            <a:r>
              <a:rPr lang="en-US" sz="6967">
                <a:solidFill>
                  <a:srgbClr val="40513B"/>
                </a:solidFill>
                <a:latin typeface="Handelson Four"/>
                <a:ea typeface="Handelson Four"/>
                <a:cs typeface="Handelson Four"/>
                <a:sym typeface="Handelson Four"/>
              </a:rPr>
              <a:t>1907 Top Left</a:t>
            </a:r>
          </a:p>
        </p:txBody>
      </p:sp>
      <p:sp>
        <p:nvSpPr>
          <p:cNvPr name="TextBox 9" id="9"/>
          <p:cNvSpPr txBox="true"/>
          <p:nvPr/>
        </p:nvSpPr>
        <p:spPr>
          <a:xfrm rot="0">
            <a:off x="10194888" y="6800123"/>
            <a:ext cx="6597069" cy="1220587"/>
          </a:xfrm>
          <a:prstGeom prst="rect">
            <a:avLst/>
          </a:prstGeom>
        </p:spPr>
        <p:txBody>
          <a:bodyPr anchor="t" rtlCol="false" tIns="0" lIns="0" bIns="0" rIns="0">
            <a:spAutoFit/>
          </a:bodyPr>
          <a:lstStyle/>
          <a:p>
            <a:pPr algn="ctr">
              <a:lnSpc>
                <a:spcPts val="9947"/>
              </a:lnSpc>
              <a:spcBef>
                <a:spcPct val="0"/>
              </a:spcBef>
            </a:pPr>
            <a:r>
              <a:rPr lang="en-US" sz="7105">
                <a:solidFill>
                  <a:srgbClr val="40513B"/>
                </a:solidFill>
                <a:latin typeface="Handelson Four"/>
                <a:ea typeface="Handelson Four"/>
                <a:cs typeface="Handelson Four"/>
                <a:sym typeface="Handelson Four"/>
              </a:rPr>
              <a:t>1931 Top Right</a:t>
            </a:r>
          </a:p>
        </p:txBody>
      </p:sp>
      <p:sp>
        <p:nvSpPr>
          <p:cNvPr name="TextBox 10" id="10"/>
          <p:cNvSpPr txBox="true"/>
          <p:nvPr/>
        </p:nvSpPr>
        <p:spPr>
          <a:xfrm rot="0">
            <a:off x="10194888" y="5939467"/>
            <a:ext cx="7270898" cy="1220587"/>
          </a:xfrm>
          <a:prstGeom prst="rect">
            <a:avLst/>
          </a:prstGeom>
        </p:spPr>
        <p:txBody>
          <a:bodyPr anchor="t" rtlCol="false" tIns="0" lIns="0" bIns="0" rIns="0">
            <a:spAutoFit/>
          </a:bodyPr>
          <a:lstStyle/>
          <a:p>
            <a:pPr algn="ctr">
              <a:lnSpc>
                <a:spcPts val="9947"/>
              </a:lnSpc>
              <a:spcBef>
                <a:spcPct val="0"/>
              </a:spcBef>
            </a:pPr>
            <a:r>
              <a:rPr lang="en-US" sz="7105">
                <a:solidFill>
                  <a:srgbClr val="40513B"/>
                </a:solidFill>
                <a:latin typeface="Handelson Four"/>
                <a:ea typeface="Handelson Four"/>
                <a:cs typeface="Handelson Four"/>
                <a:sym typeface="Handelson Four"/>
              </a:rPr>
              <a:t>1959 Bottom Left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5249251">
            <a:off x="1110331" y="6449827"/>
            <a:ext cx="2896664" cy="4579706"/>
          </a:xfrm>
          <a:custGeom>
            <a:avLst/>
            <a:gdLst/>
            <a:ahLst/>
            <a:cxnLst/>
            <a:rect r="r" b="b" t="t" l="l"/>
            <a:pathLst>
              <a:path h="4579706" w="2896664">
                <a:moveTo>
                  <a:pt x="0" y="0"/>
                </a:moveTo>
                <a:lnTo>
                  <a:pt x="2896664" y="0"/>
                </a:lnTo>
                <a:lnTo>
                  <a:pt x="2896664" y="4579706"/>
                </a:lnTo>
                <a:lnTo>
                  <a:pt x="0" y="4579706"/>
                </a:lnTo>
                <a:lnTo>
                  <a:pt x="0" y="0"/>
                </a:lnTo>
                <a:close/>
              </a:path>
            </a:pathLst>
          </a:custGeom>
          <a:blipFill>
            <a:blip r:embed="rId3"/>
            <a:stretch>
              <a:fillRect l="0" t="0" r="0" b="0"/>
            </a:stretch>
          </a:blipFill>
        </p:spPr>
      </p:sp>
      <p:sp>
        <p:nvSpPr>
          <p:cNvPr name="Freeform 4" id="4"/>
          <p:cNvSpPr/>
          <p:nvPr/>
        </p:nvSpPr>
        <p:spPr>
          <a:xfrm flipH="false" flipV="false" rot="5781246">
            <a:off x="14403591" y="-596994"/>
            <a:ext cx="2896664" cy="4579706"/>
          </a:xfrm>
          <a:custGeom>
            <a:avLst/>
            <a:gdLst/>
            <a:ahLst/>
            <a:cxnLst/>
            <a:rect r="r" b="b" t="t" l="l"/>
            <a:pathLst>
              <a:path h="4579706" w="2896664">
                <a:moveTo>
                  <a:pt x="0" y="0"/>
                </a:moveTo>
                <a:lnTo>
                  <a:pt x="2896664" y="0"/>
                </a:lnTo>
                <a:lnTo>
                  <a:pt x="2896664" y="4579707"/>
                </a:lnTo>
                <a:lnTo>
                  <a:pt x="0" y="4579707"/>
                </a:lnTo>
                <a:lnTo>
                  <a:pt x="0" y="0"/>
                </a:lnTo>
                <a:close/>
              </a:path>
            </a:pathLst>
          </a:custGeom>
          <a:blipFill>
            <a:blip r:embed="rId3"/>
            <a:stretch>
              <a:fillRect l="0" t="0" r="0" b="0"/>
            </a:stretch>
          </a:blipFill>
        </p:spPr>
      </p:sp>
      <p:sp>
        <p:nvSpPr>
          <p:cNvPr name="Freeform 5" id="5"/>
          <p:cNvSpPr/>
          <p:nvPr/>
        </p:nvSpPr>
        <p:spPr>
          <a:xfrm flipH="false" flipV="false" rot="0">
            <a:off x="5170369" y="904962"/>
            <a:ext cx="8080994" cy="1575794"/>
          </a:xfrm>
          <a:custGeom>
            <a:avLst/>
            <a:gdLst/>
            <a:ahLst/>
            <a:cxnLst/>
            <a:rect r="r" b="b" t="t" l="l"/>
            <a:pathLst>
              <a:path h="1575794" w="8080994">
                <a:moveTo>
                  <a:pt x="0" y="0"/>
                </a:moveTo>
                <a:lnTo>
                  <a:pt x="8080995" y="0"/>
                </a:lnTo>
                <a:lnTo>
                  <a:pt x="8080995" y="1575794"/>
                </a:lnTo>
                <a:lnTo>
                  <a:pt x="0" y="1575794"/>
                </a:lnTo>
                <a:lnTo>
                  <a:pt x="0" y="0"/>
                </a:lnTo>
                <a:close/>
              </a:path>
            </a:pathLst>
          </a:custGeom>
          <a:blipFill>
            <a:blip r:embed="rId4"/>
            <a:stretch>
              <a:fillRect l="0" t="0" r="0" b="0"/>
            </a:stretch>
          </a:blipFill>
        </p:spPr>
      </p:sp>
      <p:sp>
        <p:nvSpPr>
          <p:cNvPr name="TextBox 6" id="6"/>
          <p:cNvSpPr txBox="true"/>
          <p:nvPr/>
        </p:nvSpPr>
        <p:spPr>
          <a:xfrm rot="0">
            <a:off x="3632985" y="3410286"/>
            <a:ext cx="11155763" cy="4997375"/>
          </a:xfrm>
          <a:prstGeom prst="rect">
            <a:avLst/>
          </a:prstGeom>
        </p:spPr>
        <p:txBody>
          <a:bodyPr anchor="t" rtlCol="false" tIns="0" lIns="0" bIns="0" rIns="0">
            <a:spAutoFit/>
          </a:bodyPr>
          <a:lstStyle/>
          <a:p>
            <a:pPr algn="ctr" marL="0" indent="0" lvl="0">
              <a:lnSpc>
                <a:spcPts val="10097"/>
              </a:lnSpc>
              <a:spcBef>
                <a:spcPct val="0"/>
              </a:spcBef>
            </a:pPr>
            <a:r>
              <a:rPr lang="en-US" sz="7212">
                <a:solidFill>
                  <a:srgbClr val="5C654C"/>
                </a:solidFill>
                <a:latin typeface="Handelson Four"/>
                <a:ea typeface="Handelson Four"/>
                <a:cs typeface="Handelson Four"/>
                <a:sym typeface="Handelson Four"/>
              </a:rPr>
              <a:t>In 1965, Milltown NS was built. At that time, all the pupils from the 3 local schools came together and made one big school.</a:t>
            </a:r>
          </a:p>
        </p:txBody>
      </p:sp>
      <p:sp>
        <p:nvSpPr>
          <p:cNvPr name="Freeform 7" id="7"/>
          <p:cNvSpPr/>
          <p:nvPr/>
        </p:nvSpPr>
        <p:spPr>
          <a:xfrm flipH="false" flipV="false" rot="0">
            <a:off x="13859684" y="6172200"/>
            <a:ext cx="8312727" cy="8229600"/>
          </a:xfrm>
          <a:custGeom>
            <a:avLst/>
            <a:gdLst/>
            <a:ahLst/>
            <a:cxnLst/>
            <a:rect r="r" b="b" t="t" l="l"/>
            <a:pathLst>
              <a:path h="8229600" w="8312727">
                <a:moveTo>
                  <a:pt x="0" y="0"/>
                </a:moveTo>
                <a:lnTo>
                  <a:pt x="8312728" y="0"/>
                </a:lnTo>
                <a:lnTo>
                  <a:pt x="8312728" y="8229600"/>
                </a:lnTo>
                <a:lnTo>
                  <a:pt x="0" y="8229600"/>
                </a:lnTo>
                <a:lnTo>
                  <a:pt x="0" y="0"/>
                </a:lnTo>
                <a:close/>
              </a:path>
            </a:pathLst>
          </a:custGeom>
          <a:blipFill>
            <a:blip r:embed="rId5"/>
            <a:stretch>
              <a:fillRect l="0" t="0" r="0" b="0"/>
            </a:stretch>
          </a:blipFill>
        </p:spPr>
      </p:sp>
      <p:sp>
        <p:nvSpPr>
          <p:cNvPr name="TextBox 8" id="8"/>
          <p:cNvSpPr txBox="true"/>
          <p:nvPr/>
        </p:nvSpPr>
        <p:spPr>
          <a:xfrm rot="0">
            <a:off x="5572558" y="781733"/>
            <a:ext cx="6201807" cy="1727797"/>
          </a:xfrm>
          <a:prstGeom prst="rect">
            <a:avLst/>
          </a:prstGeom>
        </p:spPr>
        <p:txBody>
          <a:bodyPr anchor="t" rtlCol="false" tIns="0" lIns="0" bIns="0" rIns="0">
            <a:spAutoFit/>
          </a:bodyPr>
          <a:lstStyle/>
          <a:p>
            <a:pPr algn="ctr" marL="0" indent="0" lvl="0">
              <a:lnSpc>
                <a:spcPts val="14243"/>
              </a:lnSpc>
              <a:spcBef>
                <a:spcPct val="0"/>
              </a:spcBef>
            </a:pPr>
            <a:r>
              <a:rPr lang="en-US" sz="10174">
                <a:solidFill>
                  <a:srgbClr val="5C654C"/>
                </a:solidFill>
                <a:latin typeface="Handelson Four"/>
                <a:ea typeface="Handelson Four"/>
                <a:cs typeface="Handelson Four"/>
                <a:sym typeface="Handelson Four"/>
              </a:rPr>
              <a:t>Milltown NS</a:t>
            </a:r>
          </a:p>
        </p:txBody>
      </p:sp>
      <p:sp>
        <p:nvSpPr>
          <p:cNvPr name="Freeform 9" id="9"/>
          <p:cNvSpPr/>
          <p:nvPr/>
        </p:nvSpPr>
        <p:spPr>
          <a:xfrm flipH="false" flipV="false" rot="0">
            <a:off x="-3948843" y="-5057248"/>
            <a:ext cx="8312727" cy="8229600"/>
          </a:xfrm>
          <a:custGeom>
            <a:avLst/>
            <a:gdLst/>
            <a:ahLst/>
            <a:cxnLst/>
            <a:rect r="r" b="b" t="t" l="l"/>
            <a:pathLst>
              <a:path h="8229600" w="8312727">
                <a:moveTo>
                  <a:pt x="0" y="0"/>
                </a:moveTo>
                <a:lnTo>
                  <a:pt x="8312728" y="0"/>
                </a:lnTo>
                <a:lnTo>
                  <a:pt x="8312728" y="8229600"/>
                </a:lnTo>
                <a:lnTo>
                  <a:pt x="0" y="8229600"/>
                </a:lnTo>
                <a:lnTo>
                  <a:pt x="0" y="0"/>
                </a:lnTo>
                <a:close/>
              </a:path>
            </a:pathLst>
          </a:custGeom>
          <a:blipFill>
            <a:blip r:embed="rId5"/>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false" rot="5400000">
            <a:off x="5734177" y="1028700"/>
            <a:ext cx="7170039" cy="8229600"/>
          </a:xfrm>
          <a:custGeom>
            <a:avLst/>
            <a:gdLst/>
            <a:ahLst/>
            <a:cxnLst/>
            <a:rect r="r" b="b" t="t" l="l"/>
            <a:pathLst>
              <a:path h="8229600" w="7170039">
                <a:moveTo>
                  <a:pt x="0" y="0"/>
                </a:moveTo>
                <a:lnTo>
                  <a:pt x="7170039" y="0"/>
                </a:lnTo>
                <a:lnTo>
                  <a:pt x="7170039"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13999215" y="-498920"/>
            <a:ext cx="4736460" cy="4114800"/>
          </a:xfrm>
          <a:custGeom>
            <a:avLst/>
            <a:gdLst/>
            <a:ahLst/>
            <a:cxnLst/>
            <a:rect r="r" b="b" t="t" l="l"/>
            <a:pathLst>
              <a:path h="4114800" w="4736460">
                <a:moveTo>
                  <a:pt x="0" y="0"/>
                </a:moveTo>
                <a:lnTo>
                  <a:pt x="4736460" y="0"/>
                </a:lnTo>
                <a:lnTo>
                  <a:pt x="47364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605292" y="4840439"/>
            <a:ext cx="6639612" cy="1695867"/>
          </a:xfrm>
          <a:custGeom>
            <a:avLst/>
            <a:gdLst/>
            <a:ahLst/>
            <a:cxnLst/>
            <a:rect r="r" b="b" t="t" l="l"/>
            <a:pathLst>
              <a:path h="1695867" w="6639612">
                <a:moveTo>
                  <a:pt x="0" y="0"/>
                </a:moveTo>
                <a:lnTo>
                  <a:pt x="6639612" y="0"/>
                </a:lnTo>
                <a:lnTo>
                  <a:pt x="6639612" y="1695868"/>
                </a:lnTo>
                <a:lnTo>
                  <a:pt x="0" y="1695868"/>
                </a:lnTo>
                <a:lnTo>
                  <a:pt x="0" y="0"/>
                </a:lnTo>
                <a:close/>
              </a:path>
            </a:pathLst>
          </a:custGeom>
          <a:blipFill>
            <a:blip r:embed="rId6"/>
            <a:stretch>
              <a:fillRect l="0" t="0" r="0" b="0"/>
            </a:stretch>
          </a:blipFill>
        </p:spPr>
      </p:sp>
      <p:sp>
        <p:nvSpPr>
          <p:cNvPr name="Freeform 6" id="6"/>
          <p:cNvSpPr/>
          <p:nvPr/>
        </p:nvSpPr>
        <p:spPr>
          <a:xfrm flipH="false" flipV="false" rot="0">
            <a:off x="11507450" y="-2326977"/>
            <a:ext cx="6182487" cy="8229600"/>
          </a:xfrm>
          <a:custGeom>
            <a:avLst/>
            <a:gdLst/>
            <a:ahLst/>
            <a:cxnLst/>
            <a:rect r="r" b="b" t="t" l="l"/>
            <a:pathLst>
              <a:path h="8229600" w="6182487">
                <a:moveTo>
                  <a:pt x="0" y="0"/>
                </a:moveTo>
                <a:lnTo>
                  <a:pt x="6182487" y="0"/>
                </a:lnTo>
                <a:lnTo>
                  <a:pt x="6182487" y="8229600"/>
                </a:lnTo>
                <a:lnTo>
                  <a:pt x="0" y="8229600"/>
                </a:lnTo>
                <a:lnTo>
                  <a:pt x="0" y="0"/>
                </a:lnTo>
                <a:close/>
              </a:path>
            </a:pathLst>
          </a:custGeom>
          <a:blipFill>
            <a:blip r:embed="rId7"/>
            <a:stretch>
              <a:fillRect l="0" t="0" r="0" b="0"/>
            </a:stretch>
          </a:blipFill>
        </p:spPr>
      </p:sp>
      <p:sp>
        <p:nvSpPr>
          <p:cNvPr name="TextBox 7" id="7"/>
          <p:cNvSpPr txBox="true"/>
          <p:nvPr/>
        </p:nvSpPr>
        <p:spPr>
          <a:xfrm rot="0">
            <a:off x="6043096" y="4174827"/>
            <a:ext cx="6201807" cy="1727797"/>
          </a:xfrm>
          <a:prstGeom prst="rect">
            <a:avLst/>
          </a:prstGeom>
        </p:spPr>
        <p:txBody>
          <a:bodyPr anchor="t" rtlCol="false" tIns="0" lIns="0" bIns="0" rIns="0">
            <a:spAutoFit/>
          </a:bodyPr>
          <a:lstStyle/>
          <a:p>
            <a:pPr algn="ctr" marL="0" indent="0" lvl="0">
              <a:lnSpc>
                <a:spcPts val="14243"/>
              </a:lnSpc>
              <a:spcBef>
                <a:spcPct val="0"/>
              </a:spcBef>
            </a:pPr>
            <a:r>
              <a:rPr lang="en-US" sz="10174">
                <a:solidFill>
                  <a:srgbClr val="5C654C"/>
                </a:solidFill>
                <a:latin typeface="Handelson Four"/>
                <a:ea typeface="Handelson Four"/>
                <a:cs typeface="Handelson Four"/>
                <a:sym typeface="Handelson Four"/>
              </a:rPr>
              <a:t>Question Time!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0" y="6172200"/>
            <a:ext cx="4102427" cy="4114800"/>
          </a:xfrm>
          <a:custGeom>
            <a:avLst/>
            <a:gdLst/>
            <a:ahLst/>
            <a:cxnLst/>
            <a:rect r="r" b="b" t="t" l="l"/>
            <a:pathLst>
              <a:path h="4114800" w="4102427">
                <a:moveTo>
                  <a:pt x="0" y="0"/>
                </a:moveTo>
                <a:lnTo>
                  <a:pt x="4102427" y="0"/>
                </a:lnTo>
                <a:lnTo>
                  <a:pt x="410242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4185573" y="0"/>
            <a:ext cx="4102427" cy="4114800"/>
          </a:xfrm>
          <a:custGeom>
            <a:avLst/>
            <a:gdLst/>
            <a:ahLst/>
            <a:cxnLst/>
            <a:rect r="r" b="b" t="t" l="l"/>
            <a:pathLst>
              <a:path h="4114800" w="4102427">
                <a:moveTo>
                  <a:pt x="0" y="0"/>
                </a:moveTo>
                <a:lnTo>
                  <a:pt x="4102427" y="0"/>
                </a:lnTo>
                <a:lnTo>
                  <a:pt x="410242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610600" y="1592836"/>
            <a:ext cx="14317560" cy="7105857"/>
          </a:xfrm>
          <a:prstGeom prst="rect">
            <a:avLst/>
          </a:prstGeom>
        </p:spPr>
        <p:txBody>
          <a:bodyPr anchor="t" rtlCol="false" tIns="0" lIns="0" bIns="0" rIns="0">
            <a:spAutoFit/>
          </a:bodyPr>
          <a:lstStyle/>
          <a:p>
            <a:pPr algn="ctr" marL="1768492" indent="-884246" lvl="1">
              <a:lnSpc>
                <a:spcPts val="11467"/>
              </a:lnSpc>
              <a:buAutoNum type="arabicPeriod" startAt="1"/>
            </a:pPr>
            <a:r>
              <a:rPr lang="en-US" sz="8191">
                <a:solidFill>
                  <a:srgbClr val="5C654C"/>
                </a:solidFill>
                <a:latin typeface="Handelson Four"/>
                <a:ea typeface="Handelson Four"/>
                <a:cs typeface="Handelson Four"/>
                <a:sym typeface="Handelson Four"/>
              </a:rPr>
              <a:t>What were the old school hours?</a:t>
            </a:r>
          </a:p>
          <a:p>
            <a:pPr algn="ctr" marL="1768492" indent="-884246" lvl="1">
              <a:lnSpc>
                <a:spcPts val="11467"/>
              </a:lnSpc>
              <a:buAutoNum type="arabicPeriod" startAt="1"/>
            </a:pPr>
            <a:r>
              <a:rPr lang="en-US" sz="8191">
                <a:solidFill>
                  <a:srgbClr val="5C654C"/>
                </a:solidFill>
                <a:latin typeface="Handelson Four"/>
                <a:ea typeface="Handelson Four"/>
                <a:cs typeface="Handelson Four"/>
                <a:sym typeface="Handelson Four"/>
              </a:rPr>
              <a:t>Name the three schools that amalgamated.</a:t>
            </a:r>
          </a:p>
          <a:p>
            <a:pPr algn="ctr" marL="1768492" indent="-884246" lvl="1">
              <a:lnSpc>
                <a:spcPts val="11467"/>
              </a:lnSpc>
              <a:spcBef>
                <a:spcPct val="0"/>
              </a:spcBef>
              <a:buAutoNum type="arabicPeriod" startAt="1"/>
            </a:pPr>
            <a:r>
              <a:rPr lang="en-US" sz="8191">
                <a:solidFill>
                  <a:srgbClr val="5C654C"/>
                </a:solidFill>
                <a:latin typeface="Handelson Four"/>
                <a:ea typeface="Handelson Four"/>
                <a:cs typeface="Handelson Four"/>
                <a:sym typeface="Handelson Four"/>
              </a:rPr>
              <a:t>Who were the people in the parish who had telephones.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0" y="6172200"/>
            <a:ext cx="4102427" cy="4114800"/>
          </a:xfrm>
          <a:custGeom>
            <a:avLst/>
            <a:gdLst/>
            <a:ahLst/>
            <a:cxnLst/>
            <a:rect r="r" b="b" t="t" l="l"/>
            <a:pathLst>
              <a:path h="4114800" w="4102427">
                <a:moveTo>
                  <a:pt x="0" y="0"/>
                </a:moveTo>
                <a:lnTo>
                  <a:pt x="4102427" y="0"/>
                </a:lnTo>
                <a:lnTo>
                  <a:pt x="410242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4185573" y="0"/>
            <a:ext cx="4102427" cy="4114800"/>
          </a:xfrm>
          <a:custGeom>
            <a:avLst/>
            <a:gdLst/>
            <a:ahLst/>
            <a:cxnLst/>
            <a:rect r="r" b="b" t="t" l="l"/>
            <a:pathLst>
              <a:path h="4114800" w="4102427">
                <a:moveTo>
                  <a:pt x="0" y="0"/>
                </a:moveTo>
                <a:lnTo>
                  <a:pt x="4102427" y="0"/>
                </a:lnTo>
                <a:lnTo>
                  <a:pt x="410242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787101" y="2730535"/>
            <a:ext cx="17500899" cy="1384265"/>
          </a:xfrm>
          <a:prstGeom prst="rect">
            <a:avLst/>
          </a:prstGeom>
        </p:spPr>
        <p:txBody>
          <a:bodyPr anchor="t" rtlCol="false" tIns="0" lIns="0" bIns="0" rIns="0">
            <a:spAutoFit/>
          </a:bodyPr>
          <a:lstStyle/>
          <a:p>
            <a:pPr algn="ctr">
              <a:lnSpc>
                <a:spcPts val="11467"/>
              </a:lnSpc>
              <a:spcBef>
                <a:spcPct val="0"/>
              </a:spcBef>
            </a:pPr>
            <a:r>
              <a:rPr lang="en-US" sz="8191">
                <a:solidFill>
                  <a:srgbClr val="5C654C"/>
                </a:solidFill>
                <a:latin typeface="Handelson Four"/>
                <a:ea typeface="Handelson Four"/>
                <a:cs typeface="Handelson Four"/>
                <a:sym typeface="Handelson Four"/>
              </a:rPr>
              <a:t>4. Who’s wife danced in the old Milltown hall?</a:t>
            </a:r>
          </a:p>
        </p:txBody>
      </p:sp>
      <p:sp>
        <p:nvSpPr>
          <p:cNvPr name="TextBox 6" id="6"/>
          <p:cNvSpPr txBox="true"/>
          <p:nvPr/>
        </p:nvSpPr>
        <p:spPr>
          <a:xfrm rot="0">
            <a:off x="2051213" y="5390388"/>
            <a:ext cx="14403589" cy="1401699"/>
          </a:xfrm>
          <a:prstGeom prst="rect">
            <a:avLst/>
          </a:prstGeom>
        </p:spPr>
        <p:txBody>
          <a:bodyPr anchor="t" rtlCol="false" tIns="0" lIns="0" bIns="0" rIns="0">
            <a:spAutoFit/>
          </a:bodyPr>
          <a:lstStyle/>
          <a:p>
            <a:pPr algn="ctr">
              <a:lnSpc>
                <a:spcPts val="11466"/>
              </a:lnSpc>
              <a:spcBef>
                <a:spcPct val="0"/>
              </a:spcBef>
            </a:pPr>
            <a:r>
              <a:rPr lang="en-US" sz="8190">
                <a:solidFill>
                  <a:srgbClr val="5C654C"/>
                </a:solidFill>
                <a:latin typeface="Handelson Four"/>
                <a:ea typeface="Handelson Four"/>
                <a:cs typeface="Handelson Four"/>
                <a:sym typeface="Handelson Four"/>
              </a:rPr>
              <a:t>5. What did Newbristy school turn into?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5FFEE"/>
        </a:solidFill>
      </p:bgPr>
    </p:bg>
    <p:spTree>
      <p:nvGrpSpPr>
        <p:cNvPr id="1" name=""/>
        <p:cNvGrpSpPr/>
        <p:nvPr/>
      </p:nvGrpSpPr>
      <p:grpSpPr>
        <a:xfrm>
          <a:off x="0" y="0"/>
          <a:ext cx="0" cy="0"/>
          <a:chOff x="0" y="0"/>
          <a:chExt cx="0" cy="0"/>
        </a:xfrm>
      </p:grpSpPr>
      <p:sp>
        <p:nvSpPr>
          <p:cNvPr name="Freeform 2" id="2"/>
          <p:cNvSpPr/>
          <p:nvPr/>
        </p:nvSpPr>
        <p:spPr>
          <a:xfrm flipH="false" flipV="false" rot="-444624">
            <a:off x="13982793" y="-277243"/>
            <a:ext cx="4736460" cy="4114800"/>
          </a:xfrm>
          <a:custGeom>
            <a:avLst/>
            <a:gdLst/>
            <a:ahLst/>
            <a:cxnLst/>
            <a:rect r="r" b="b" t="t" l="l"/>
            <a:pathLst>
              <a:path h="4114800" w="4736460">
                <a:moveTo>
                  <a:pt x="0" y="0"/>
                </a:moveTo>
                <a:lnTo>
                  <a:pt x="4736460" y="0"/>
                </a:lnTo>
                <a:lnTo>
                  <a:pt x="47364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64615" y="1405798"/>
            <a:ext cx="9332113" cy="6736089"/>
          </a:xfrm>
          <a:custGeom>
            <a:avLst/>
            <a:gdLst/>
            <a:ahLst/>
            <a:cxnLst/>
            <a:rect r="r" b="b" t="t" l="l"/>
            <a:pathLst>
              <a:path h="6736089" w="9332113">
                <a:moveTo>
                  <a:pt x="0" y="0"/>
                </a:moveTo>
                <a:lnTo>
                  <a:pt x="9332113" y="0"/>
                </a:lnTo>
                <a:lnTo>
                  <a:pt x="9332113" y="6736089"/>
                </a:lnTo>
                <a:lnTo>
                  <a:pt x="0" y="67360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93513">
            <a:off x="47364" y="13890"/>
            <a:ext cx="3654347" cy="3532535"/>
          </a:xfrm>
          <a:custGeom>
            <a:avLst/>
            <a:gdLst/>
            <a:ahLst/>
            <a:cxnLst/>
            <a:rect r="r" b="b" t="t" l="l"/>
            <a:pathLst>
              <a:path h="3532535" w="3654347">
                <a:moveTo>
                  <a:pt x="0" y="0"/>
                </a:moveTo>
                <a:lnTo>
                  <a:pt x="3654347" y="0"/>
                </a:lnTo>
                <a:lnTo>
                  <a:pt x="3654347" y="3532535"/>
                </a:lnTo>
                <a:lnTo>
                  <a:pt x="0" y="3532535"/>
                </a:lnTo>
                <a:lnTo>
                  <a:pt x="0" y="0"/>
                </a:lnTo>
                <a:close/>
              </a:path>
            </a:pathLst>
          </a:custGeom>
          <a:blipFill>
            <a:blip r:embed="rId6"/>
            <a:stretch>
              <a:fillRect l="0" t="0" r="0" b="0"/>
            </a:stretch>
          </a:blipFill>
        </p:spPr>
      </p:sp>
      <p:sp>
        <p:nvSpPr>
          <p:cNvPr name="Freeform 5" id="5"/>
          <p:cNvSpPr/>
          <p:nvPr/>
        </p:nvSpPr>
        <p:spPr>
          <a:xfrm flipH="false" flipV="false" rot="-10800000">
            <a:off x="14523849" y="6754465"/>
            <a:ext cx="3654347" cy="3532535"/>
          </a:xfrm>
          <a:custGeom>
            <a:avLst/>
            <a:gdLst/>
            <a:ahLst/>
            <a:cxnLst/>
            <a:rect r="r" b="b" t="t" l="l"/>
            <a:pathLst>
              <a:path h="3532535" w="3654347">
                <a:moveTo>
                  <a:pt x="0" y="0"/>
                </a:moveTo>
                <a:lnTo>
                  <a:pt x="3654347" y="0"/>
                </a:lnTo>
                <a:lnTo>
                  <a:pt x="3654347" y="3532535"/>
                </a:lnTo>
                <a:lnTo>
                  <a:pt x="0" y="3532535"/>
                </a:lnTo>
                <a:lnTo>
                  <a:pt x="0" y="0"/>
                </a:lnTo>
                <a:close/>
              </a:path>
            </a:pathLst>
          </a:custGeom>
          <a:blipFill>
            <a:blip r:embed="rId6"/>
            <a:stretch>
              <a:fillRect l="0" t="0" r="0" b="0"/>
            </a:stretch>
          </a:blipFill>
        </p:spPr>
      </p:sp>
      <p:sp>
        <p:nvSpPr>
          <p:cNvPr name="Freeform 6" id="6"/>
          <p:cNvSpPr/>
          <p:nvPr/>
        </p:nvSpPr>
        <p:spPr>
          <a:xfrm flipH="false" flipV="false" rot="-10800000">
            <a:off x="-71846" y="6754465"/>
            <a:ext cx="4736460" cy="4114800"/>
          </a:xfrm>
          <a:custGeom>
            <a:avLst/>
            <a:gdLst/>
            <a:ahLst/>
            <a:cxnLst/>
            <a:rect r="r" b="b" t="t" l="l"/>
            <a:pathLst>
              <a:path h="4114800" w="4736460">
                <a:moveTo>
                  <a:pt x="0" y="0"/>
                </a:moveTo>
                <a:lnTo>
                  <a:pt x="4736461" y="0"/>
                </a:lnTo>
                <a:lnTo>
                  <a:pt x="473646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1049759">
            <a:off x="3746462" y="1148278"/>
            <a:ext cx="2445484" cy="1883023"/>
          </a:xfrm>
          <a:custGeom>
            <a:avLst/>
            <a:gdLst/>
            <a:ahLst/>
            <a:cxnLst/>
            <a:rect r="r" b="b" t="t" l="l"/>
            <a:pathLst>
              <a:path h="1883023" w="2445484">
                <a:moveTo>
                  <a:pt x="0" y="0"/>
                </a:moveTo>
                <a:lnTo>
                  <a:pt x="2445485" y="0"/>
                </a:lnTo>
                <a:lnTo>
                  <a:pt x="2445485" y="1883023"/>
                </a:lnTo>
                <a:lnTo>
                  <a:pt x="0" y="1883023"/>
                </a:lnTo>
                <a:lnTo>
                  <a:pt x="0" y="0"/>
                </a:lnTo>
                <a:close/>
              </a:path>
            </a:pathLst>
          </a:custGeom>
          <a:blipFill>
            <a:blip r:embed="rId7"/>
            <a:stretch>
              <a:fillRect l="0" t="0" r="0" b="0"/>
            </a:stretch>
          </a:blipFill>
        </p:spPr>
      </p:sp>
      <p:sp>
        <p:nvSpPr>
          <p:cNvPr name="TextBox 8" id="8"/>
          <p:cNvSpPr txBox="true"/>
          <p:nvPr/>
        </p:nvSpPr>
        <p:spPr>
          <a:xfrm rot="0">
            <a:off x="5701162" y="2755959"/>
            <a:ext cx="6083970" cy="3816692"/>
          </a:xfrm>
          <a:prstGeom prst="rect">
            <a:avLst/>
          </a:prstGeom>
        </p:spPr>
        <p:txBody>
          <a:bodyPr anchor="t" rtlCol="false" tIns="0" lIns="0" bIns="0" rIns="0">
            <a:spAutoFit/>
          </a:bodyPr>
          <a:lstStyle/>
          <a:p>
            <a:pPr algn="ctr" marL="0" indent="0" lvl="0">
              <a:lnSpc>
                <a:spcPts val="15552"/>
              </a:lnSpc>
              <a:spcBef>
                <a:spcPct val="0"/>
              </a:spcBef>
            </a:pPr>
            <a:r>
              <a:rPr lang="en-US" sz="11108">
                <a:solidFill>
                  <a:srgbClr val="5C654C"/>
                </a:solidFill>
                <a:latin typeface="Handelson Four"/>
                <a:ea typeface="Handelson Four"/>
                <a:cs typeface="Handelson Four"/>
                <a:sym typeface="Handelson Four"/>
              </a:rPr>
              <a:t>Thank You For Listening!</a:t>
            </a:r>
          </a:p>
        </p:txBody>
      </p:sp>
      <p:sp>
        <p:nvSpPr>
          <p:cNvPr name="Freeform 9" id="9"/>
          <p:cNvSpPr/>
          <p:nvPr/>
        </p:nvSpPr>
        <p:spPr>
          <a:xfrm flipH="false" flipV="false" rot="-1199880">
            <a:off x="13233261" y="6397848"/>
            <a:ext cx="1796853" cy="1383577"/>
          </a:xfrm>
          <a:custGeom>
            <a:avLst/>
            <a:gdLst/>
            <a:ahLst/>
            <a:cxnLst/>
            <a:rect r="r" b="b" t="t" l="l"/>
            <a:pathLst>
              <a:path h="1383577" w="1796853">
                <a:moveTo>
                  <a:pt x="0" y="0"/>
                </a:moveTo>
                <a:lnTo>
                  <a:pt x="1796853" y="0"/>
                </a:lnTo>
                <a:lnTo>
                  <a:pt x="1796853" y="1383577"/>
                </a:lnTo>
                <a:lnTo>
                  <a:pt x="0" y="1383577"/>
                </a:lnTo>
                <a:lnTo>
                  <a:pt x="0" y="0"/>
                </a:lnTo>
                <a:close/>
              </a:path>
            </a:pathLst>
          </a:custGeom>
          <a:blipFill>
            <a:blip r:embed="rId7"/>
            <a:stretch>
              <a:fillRect l="0" t="0" r="0" b="0"/>
            </a:stretch>
          </a:blipFill>
        </p:spPr>
      </p:sp>
      <p:sp>
        <p:nvSpPr>
          <p:cNvPr name="Freeform 10" id="10"/>
          <p:cNvSpPr/>
          <p:nvPr/>
        </p:nvSpPr>
        <p:spPr>
          <a:xfrm flipH="false" flipV="false" rot="0">
            <a:off x="-1865234" y="582265"/>
            <a:ext cx="8323236" cy="8229600"/>
          </a:xfrm>
          <a:custGeom>
            <a:avLst/>
            <a:gdLst/>
            <a:ahLst/>
            <a:cxnLst/>
            <a:rect r="r" b="b" t="t" l="l"/>
            <a:pathLst>
              <a:path h="8229600" w="8323236">
                <a:moveTo>
                  <a:pt x="0" y="0"/>
                </a:moveTo>
                <a:lnTo>
                  <a:pt x="8323237" y="0"/>
                </a:lnTo>
                <a:lnTo>
                  <a:pt x="8323237" y="8229600"/>
                </a:lnTo>
                <a:lnTo>
                  <a:pt x="0" y="8229600"/>
                </a:lnTo>
                <a:lnTo>
                  <a:pt x="0" y="0"/>
                </a:lnTo>
                <a:close/>
              </a:path>
            </a:pathLst>
          </a:custGeom>
          <a:blipFill>
            <a:blip r:embed="rId8"/>
            <a:stretch>
              <a:fillRect l="0" t="0" r="0" b="0"/>
            </a:stretch>
          </a:blipFill>
        </p:spPr>
      </p:sp>
      <p:sp>
        <p:nvSpPr>
          <p:cNvPr name="Freeform 11" id="11"/>
          <p:cNvSpPr/>
          <p:nvPr/>
        </p:nvSpPr>
        <p:spPr>
          <a:xfrm flipH="false" flipV="false" rot="0">
            <a:off x="11565260" y="824230"/>
            <a:ext cx="8323236" cy="8229600"/>
          </a:xfrm>
          <a:custGeom>
            <a:avLst/>
            <a:gdLst/>
            <a:ahLst/>
            <a:cxnLst/>
            <a:rect r="r" b="b" t="t" l="l"/>
            <a:pathLst>
              <a:path h="8229600" w="8323236">
                <a:moveTo>
                  <a:pt x="0" y="0"/>
                </a:moveTo>
                <a:lnTo>
                  <a:pt x="8323236" y="0"/>
                </a:lnTo>
                <a:lnTo>
                  <a:pt x="8323236" y="8229600"/>
                </a:lnTo>
                <a:lnTo>
                  <a:pt x="0" y="8229600"/>
                </a:lnTo>
                <a:lnTo>
                  <a:pt x="0" y="0"/>
                </a:lnTo>
                <a:close/>
              </a:path>
            </a:pathLst>
          </a:custGeom>
          <a:blipFill>
            <a:blip r:embed="rId8"/>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5FFEE"/>
        </a:solidFill>
      </p:bgPr>
    </p:bg>
    <p:spTree>
      <p:nvGrpSpPr>
        <p:cNvPr id="1" name=""/>
        <p:cNvGrpSpPr/>
        <p:nvPr/>
      </p:nvGrpSpPr>
      <p:grpSpPr>
        <a:xfrm>
          <a:off x="0" y="0"/>
          <a:ext cx="0" cy="0"/>
          <a:chOff x="0" y="0"/>
          <a:chExt cx="0" cy="0"/>
        </a:xfrm>
      </p:grpSpPr>
      <p:sp>
        <p:nvSpPr>
          <p:cNvPr name="Freeform 2" id="2"/>
          <p:cNvSpPr/>
          <p:nvPr/>
        </p:nvSpPr>
        <p:spPr>
          <a:xfrm flipH="false" flipV="false" rot="0">
            <a:off x="4048278" y="404247"/>
            <a:ext cx="1796853" cy="1383577"/>
          </a:xfrm>
          <a:custGeom>
            <a:avLst/>
            <a:gdLst/>
            <a:ahLst/>
            <a:cxnLst/>
            <a:rect r="r" b="b" t="t" l="l"/>
            <a:pathLst>
              <a:path h="1383577" w="1796853">
                <a:moveTo>
                  <a:pt x="0" y="0"/>
                </a:moveTo>
                <a:lnTo>
                  <a:pt x="1796853" y="0"/>
                </a:lnTo>
                <a:lnTo>
                  <a:pt x="1796853" y="1383576"/>
                </a:lnTo>
                <a:lnTo>
                  <a:pt x="0" y="1383576"/>
                </a:lnTo>
                <a:lnTo>
                  <a:pt x="0" y="0"/>
                </a:lnTo>
                <a:close/>
              </a:path>
            </a:pathLst>
          </a:custGeom>
          <a:blipFill>
            <a:blip r:embed="rId2"/>
            <a:stretch>
              <a:fillRect l="0" t="0" r="0" b="0"/>
            </a:stretch>
          </a:blipFill>
        </p:spPr>
      </p:sp>
      <p:sp>
        <p:nvSpPr>
          <p:cNvPr name="Freeform 3" id="3"/>
          <p:cNvSpPr/>
          <p:nvPr/>
        </p:nvSpPr>
        <p:spPr>
          <a:xfrm flipH="false" flipV="false" rot="0">
            <a:off x="12442869" y="404247"/>
            <a:ext cx="1796853" cy="1383577"/>
          </a:xfrm>
          <a:custGeom>
            <a:avLst/>
            <a:gdLst/>
            <a:ahLst/>
            <a:cxnLst/>
            <a:rect r="r" b="b" t="t" l="l"/>
            <a:pathLst>
              <a:path h="1383577" w="1796853">
                <a:moveTo>
                  <a:pt x="0" y="0"/>
                </a:moveTo>
                <a:lnTo>
                  <a:pt x="1796853" y="0"/>
                </a:lnTo>
                <a:lnTo>
                  <a:pt x="1796853" y="1383576"/>
                </a:lnTo>
                <a:lnTo>
                  <a:pt x="0" y="1383576"/>
                </a:lnTo>
                <a:lnTo>
                  <a:pt x="0" y="0"/>
                </a:lnTo>
                <a:close/>
              </a:path>
            </a:pathLst>
          </a:custGeom>
          <a:blipFill>
            <a:blip r:embed="rId2"/>
            <a:stretch>
              <a:fillRect l="0" t="0" r="0" b="0"/>
            </a:stretch>
          </a:blipFill>
        </p:spPr>
      </p:sp>
      <p:sp>
        <p:nvSpPr>
          <p:cNvPr name="Freeform 4" id="4"/>
          <p:cNvSpPr/>
          <p:nvPr/>
        </p:nvSpPr>
        <p:spPr>
          <a:xfrm flipH="false" flipV="false" rot="-1447870">
            <a:off x="489514" y="-141782"/>
            <a:ext cx="2637110" cy="3441579"/>
          </a:xfrm>
          <a:custGeom>
            <a:avLst/>
            <a:gdLst/>
            <a:ahLst/>
            <a:cxnLst/>
            <a:rect r="r" b="b" t="t" l="l"/>
            <a:pathLst>
              <a:path h="3441579" w="2637110">
                <a:moveTo>
                  <a:pt x="0" y="0"/>
                </a:moveTo>
                <a:lnTo>
                  <a:pt x="2637110" y="0"/>
                </a:lnTo>
                <a:lnTo>
                  <a:pt x="2637110" y="3441579"/>
                </a:lnTo>
                <a:lnTo>
                  <a:pt x="0" y="34415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4593535">
            <a:off x="15315837" y="-141782"/>
            <a:ext cx="2637110" cy="3441579"/>
          </a:xfrm>
          <a:custGeom>
            <a:avLst/>
            <a:gdLst/>
            <a:ahLst/>
            <a:cxnLst/>
            <a:rect r="r" b="b" t="t" l="l"/>
            <a:pathLst>
              <a:path h="3441579" w="2637110">
                <a:moveTo>
                  <a:pt x="0" y="0"/>
                </a:moveTo>
                <a:lnTo>
                  <a:pt x="2637110" y="0"/>
                </a:lnTo>
                <a:lnTo>
                  <a:pt x="2637110" y="3441579"/>
                </a:lnTo>
                <a:lnTo>
                  <a:pt x="0" y="34415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202336">
            <a:off x="16311909" y="6925862"/>
            <a:ext cx="1889848" cy="2987902"/>
          </a:xfrm>
          <a:custGeom>
            <a:avLst/>
            <a:gdLst/>
            <a:ahLst/>
            <a:cxnLst/>
            <a:rect r="r" b="b" t="t" l="l"/>
            <a:pathLst>
              <a:path h="2987902" w="1889848">
                <a:moveTo>
                  <a:pt x="0" y="0"/>
                </a:moveTo>
                <a:lnTo>
                  <a:pt x="1889848" y="0"/>
                </a:lnTo>
                <a:lnTo>
                  <a:pt x="1889848" y="2987901"/>
                </a:lnTo>
                <a:lnTo>
                  <a:pt x="0" y="2987901"/>
                </a:lnTo>
                <a:lnTo>
                  <a:pt x="0" y="0"/>
                </a:lnTo>
                <a:close/>
              </a:path>
            </a:pathLst>
          </a:custGeom>
          <a:blipFill>
            <a:blip r:embed="rId5"/>
            <a:stretch>
              <a:fillRect l="0" t="0" r="0" b="0"/>
            </a:stretch>
          </a:blipFill>
        </p:spPr>
      </p:sp>
      <p:sp>
        <p:nvSpPr>
          <p:cNvPr name="Freeform 7" id="7"/>
          <p:cNvSpPr/>
          <p:nvPr/>
        </p:nvSpPr>
        <p:spPr>
          <a:xfrm flipH="false" flipV="false" rot="1061527">
            <a:off x="409323" y="7089370"/>
            <a:ext cx="1889848" cy="2987902"/>
          </a:xfrm>
          <a:custGeom>
            <a:avLst/>
            <a:gdLst/>
            <a:ahLst/>
            <a:cxnLst/>
            <a:rect r="r" b="b" t="t" l="l"/>
            <a:pathLst>
              <a:path h="2987902" w="1889848">
                <a:moveTo>
                  <a:pt x="0" y="0"/>
                </a:moveTo>
                <a:lnTo>
                  <a:pt x="1889848" y="0"/>
                </a:lnTo>
                <a:lnTo>
                  <a:pt x="1889848" y="2987902"/>
                </a:lnTo>
                <a:lnTo>
                  <a:pt x="0" y="2987902"/>
                </a:lnTo>
                <a:lnTo>
                  <a:pt x="0" y="0"/>
                </a:lnTo>
                <a:close/>
              </a:path>
            </a:pathLst>
          </a:custGeom>
          <a:blipFill>
            <a:blip r:embed="rId5"/>
            <a:stretch>
              <a:fillRect l="0" t="0" r="0" b="0"/>
            </a:stretch>
          </a:blipFill>
        </p:spPr>
      </p:sp>
      <p:sp>
        <p:nvSpPr>
          <p:cNvPr name="TextBox 8" id="8"/>
          <p:cNvSpPr txBox="true"/>
          <p:nvPr/>
        </p:nvSpPr>
        <p:spPr>
          <a:xfrm rot="0">
            <a:off x="3633756" y="2922106"/>
            <a:ext cx="11020488" cy="5572838"/>
          </a:xfrm>
          <a:prstGeom prst="rect">
            <a:avLst/>
          </a:prstGeom>
        </p:spPr>
        <p:txBody>
          <a:bodyPr anchor="t" rtlCol="false" tIns="0" lIns="0" bIns="0" rIns="0">
            <a:spAutoFit/>
          </a:bodyPr>
          <a:lstStyle/>
          <a:p>
            <a:pPr algn="ctr" marL="0" indent="0" lvl="0">
              <a:lnSpc>
                <a:spcPts val="8983"/>
              </a:lnSpc>
              <a:spcBef>
                <a:spcPct val="0"/>
              </a:spcBef>
            </a:pPr>
            <a:r>
              <a:rPr lang="en-US" sz="6416">
                <a:solidFill>
                  <a:srgbClr val="9DC08B"/>
                </a:solidFill>
                <a:latin typeface="Handelson Four"/>
                <a:ea typeface="Handelson Four"/>
                <a:cs typeface="Handelson Four"/>
                <a:sym typeface="Handelson Four"/>
              </a:rPr>
              <a:t>Milltown N.S. was built in  1965, but before that where did the locals go to school? They either went to the school on the Shan road (old Milltown), Irishtown school or Newbristy school. </a:t>
            </a:r>
          </a:p>
        </p:txBody>
      </p:sp>
      <p:sp>
        <p:nvSpPr>
          <p:cNvPr name="TextBox 9" id="9"/>
          <p:cNvSpPr txBox="true"/>
          <p:nvPr/>
        </p:nvSpPr>
        <p:spPr>
          <a:xfrm rot="0">
            <a:off x="4397255" y="60406"/>
            <a:ext cx="9311782" cy="1727417"/>
          </a:xfrm>
          <a:prstGeom prst="rect">
            <a:avLst/>
          </a:prstGeom>
        </p:spPr>
        <p:txBody>
          <a:bodyPr anchor="t" rtlCol="false" tIns="0" lIns="0" bIns="0" rIns="0">
            <a:spAutoFit/>
          </a:bodyPr>
          <a:lstStyle/>
          <a:p>
            <a:pPr algn="ctr" marL="0" indent="0" lvl="0">
              <a:lnSpc>
                <a:spcPts val="14243"/>
              </a:lnSpc>
              <a:spcBef>
                <a:spcPct val="0"/>
              </a:spcBef>
            </a:pPr>
            <a:r>
              <a:rPr lang="en-US" sz="10174">
                <a:solidFill>
                  <a:srgbClr val="5C654C"/>
                </a:solidFill>
                <a:latin typeface="Handelson Four"/>
                <a:ea typeface="Handelson Four"/>
                <a:cs typeface="Handelson Four"/>
                <a:sym typeface="Handelson Four"/>
              </a:rPr>
              <a:t>How it started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5FFEE"/>
        </a:solidFill>
      </p:bgPr>
    </p:bg>
    <p:spTree>
      <p:nvGrpSpPr>
        <p:cNvPr id="1" name=""/>
        <p:cNvGrpSpPr/>
        <p:nvPr/>
      </p:nvGrpSpPr>
      <p:grpSpPr>
        <a:xfrm>
          <a:off x="0" y="0"/>
          <a:ext cx="0" cy="0"/>
          <a:chOff x="0" y="0"/>
          <a:chExt cx="0" cy="0"/>
        </a:xfrm>
      </p:grpSpPr>
      <p:sp>
        <p:nvSpPr>
          <p:cNvPr name="Freeform 2" id="2"/>
          <p:cNvSpPr/>
          <p:nvPr/>
        </p:nvSpPr>
        <p:spPr>
          <a:xfrm flipH="false" flipV="false" rot="0">
            <a:off x="4844731" y="-108262"/>
            <a:ext cx="7931815" cy="2678959"/>
          </a:xfrm>
          <a:custGeom>
            <a:avLst/>
            <a:gdLst/>
            <a:ahLst/>
            <a:cxnLst/>
            <a:rect r="r" b="b" t="t" l="l"/>
            <a:pathLst>
              <a:path h="2678959" w="7931815">
                <a:moveTo>
                  <a:pt x="0" y="0"/>
                </a:moveTo>
                <a:lnTo>
                  <a:pt x="7931814" y="0"/>
                </a:lnTo>
                <a:lnTo>
                  <a:pt x="7931814" y="2678960"/>
                </a:lnTo>
                <a:lnTo>
                  <a:pt x="0" y="2678960"/>
                </a:lnTo>
                <a:lnTo>
                  <a:pt x="0" y="0"/>
                </a:lnTo>
                <a:close/>
              </a:path>
            </a:pathLst>
          </a:custGeom>
          <a:blipFill>
            <a:blip r:embed="rId2"/>
            <a:stretch>
              <a:fillRect l="0" t="-19948" r="0" b="-19948"/>
            </a:stretch>
          </a:blipFill>
        </p:spPr>
      </p:sp>
      <p:sp>
        <p:nvSpPr>
          <p:cNvPr name="Freeform 3" id="3"/>
          <p:cNvSpPr/>
          <p:nvPr/>
        </p:nvSpPr>
        <p:spPr>
          <a:xfrm flipH="false" flipV="false" rot="0">
            <a:off x="0" y="0"/>
            <a:ext cx="3927220" cy="3235048"/>
          </a:xfrm>
          <a:custGeom>
            <a:avLst/>
            <a:gdLst/>
            <a:ahLst/>
            <a:cxnLst/>
            <a:rect r="r" b="b" t="t" l="l"/>
            <a:pathLst>
              <a:path h="3235048" w="3927220">
                <a:moveTo>
                  <a:pt x="0" y="0"/>
                </a:moveTo>
                <a:lnTo>
                  <a:pt x="3927220" y="0"/>
                </a:lnTo>
                <a:lnTo>
                  <a:pt x="3927220" y="3235048"/>
                </a:lnTo>
                <a:lnTo>
                  <a:pt x="0" y="3235048"/>
                </a:lnTo>
                <a:lnTo>
                  <a:pt x="0" y="0"/>
                </a:lnTo>
                <a:close/>
              </a:path>
            </a:pathLst>
          </a:custGeom>
          <a:blipFill>
            <a:blip r:embed="rId3"/>
            <a:stretch>
              <a:fillRect l="0" t="0" r="0" b="0"/>
            </a:stretch>
          </a:blipFill>
        </p:spPr>
      </p:sp>
      <p:sp>
        <p:nvSpPr>
          <p:cNvPr name="Freeform 4" id="4"/>
          <p:cNvSpPr/>
          <p:nvPr/>
        </p:nvSpPr>
        <p:spPr>
          <a:xfrm flipH="false" flipV="false" rot="-10800000">
            <a:off x="14360780" y="7051952"/>
            <a:ext cx="3927220" cy="3235048"/>
          </a:xfrm>
          <a:custGeom>
            <a:avLst/>
            <a:gdLst/>
            <a:ahLst/>
            <a:cxnLst/>
            <a:rect r="r" b="b" t="t" l="l"/>
            <a:pathLst>
              <a:path h="3235048" w="3927220">
                <a:moveTo>
                  <a:pt x="0" y="0"/>
                </a:moveTo>
                <a:lnTo>
                  <a:pt x="3927220" y="0"/>
                </a:lnTo>
                <a:lnTo>
                  <a:pt x="3927220" y="3235048"/>
                </a:lnTo>
                <a:lnTo>
                  <a:pt x="0" y="3235048"/>
                </a:lnTo>
                <a:lnTo>
                  <a:pt x="0" y="0"/>
                </a:lnTo>
                <a:close/>
              </a:path>
            </a:pathLst>
          </a:custGeom>
          <a:blipFill>
            <a:blip r:embed="rId3"/>
            <a:stretch>
              <a:fillRect l="0" t="0" r="0" b="0"/>
            </a:stretch>
          </a:blipFill>
        </p:spPr>
      </p:sp>
      <p:sp>
        <p:nvSpPr>
          <p:cNvPr name="Freeform 5" id="5"/>
          <p:cNvSpPr/>
          <p:nvPr/>
        </p:nvSpPr>
        <p:spPr>
          <a:xfrm flipH="false" flipV="false" rot="0">
            <a:off x="280354" y="8083449"/>
            <a:ext cx="3646867" cy="2001218"/>
          </a:xfrm>
          <a:custGeom>
            <a:avLst/>
            <a:gdLst/>
            <a:ahLst/>
            <a:cxnLst/>
            <a:rect r="r" b="b" t="t" l="l"/>
            <a:pathLst>
              <a:path h="2001218" w="3646867">
                <a:moveTo>
                  <a:pt x="0" y="0"/>
                </a:moveTo>
                <a:lnTo>
                  <a:pt x="3646866" y="0"/>
                </a:lnTo>
                <a:lnTo>
                  <a:pt x="3646866" y="2001218"/>
                </a:lnTo>
                <a:lnTo>
                  <a:pt x="0" y="20012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4785488" y="0"/>
            <a:ext cx="3502512" cy="3235048"/>
          </a:xfrm>
          <a:custGeom>
            <a:avLst/>
            <a:gdLst/>
            <a:ahLst/>
            <a:cxnLst/>
            <a:rect r="r" b="b" t="t" l="l"/>
            <a:pathLst>
              <a:path h="3235048" w="3502512">
                <a:moveTo>
                  <a:pt x="0" y="0"/>
                </a:moveTo>
                <a:lnTo>
                  <a:pt x="3502512" y="0"/>
                </a:lnTo>
                <a:lnTo>
                  <a:pt x="3502512" y="3235048"/>
                </a:lnTo>
                <a:lnTo>
                  <a:pt x="0" y="32350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614736" y="356594"/>
            <a:ext cx="8391804" cy="1558748"/>
          </a:xfrm>
          <a:prstGeom prst="rect">
            <a:avLst/>
          </a:prstGeom>
        </p:spPr>
        <p:txBody>
          <a:bodyPr anchor="t" rtlCol="false" tIns="0" lIns="0" bIns="0" rIns="0">
            <a:spAutoFit/>
          </a:bodyPr>
          <a:lstStyle/>
          <a:p>
            <a:pPr algn="ctr" marL="0" indent="0" lvl="0">
              <a:lnSpc>
                <a:spcPts val="12836"/>
              </a:lnSpc>
              <a:spcBef>
                <a:spcPct val="0"/>
              </a:spcBef>
            </a:pPr>
            <a:r>
              <a:rPr lang="en-US" sz="9169">
                <a:solidFill>
                  <a:srgbClr val="5C654C"/>
                </a:solidFill>
                <a:latin typeface="Handelson Four"/>
                <a:ea typeface="Handelson Four"/>
                <a:cs typeface="Handelson Four"/>
                <a:sym typeface="Handelson Four"/>
              </a:rPr>
              <a:t>About the Old School</a:t>
            </a:r>
          </a:p>
        </p:txBody>
      </p:sp>
      <p:sp>
        <p:nvSpPr>
          <p:cNvPr name="TextBox 8" id="8"/>
          <p:cNvSpPr txBox="true"/>
          <p:nvPr/>
        </p:nvSpPr>
        <p:spPr>
          <a:xfrm rot="0">
            <a:off x="1820451" y="3287794"/>
            <a:ext cx="14716293" cy="4638133"/>
          </a:xfrm>
          <a:prstGeom prst="rect">
            <a:avLst/>
          </a:prstGeom>
        </p:spPr>
        <p:txBody>
          <a:bodyPr anchor="t" rtlCol="false" tIns="0" lIns="0" bIns="0" rIns="0">
            <a:spAutoFit/>
          </a:bodyPr>
          <a:lstStyle/>
          <a:p>
            <a:pPr algn="ctr">
              <a:lnSpc>
                <a:spcPts val="7379"/>
              </a:lnSpc>
              <a:spcBef>
                <a:spcPct val="0"/>
              </a:spcBef>
            </a:pPr>
            <a:r>
              <a:rPr lang="en-US" sz="5271">
                <a:solidFill>
                  <a:srgbClr val="5C654C"/>
                </a:solidFill>
                <a:latin typeface="Handelson Four"/>
                <a:ea typeface="Handelson Four"/>
                <a:cs typeface="Handelson Four"/>
                <a:sym typeface="Handelson Four"/>
              </a:rPr>
              <a:t>The school hours were 9:30 am to 3pm. In each classroom there was a stove/ open fire at the top of the classroom where the teacher use to sit and the children at the back of the classroom were frozen with the cold. Their toilet used to be outside in a little shed and there was no lock on the door so you had to pray that nobody came in.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5FFEE"/>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4513180" y="7204352"/>
            <a:ext cx="3927220" cy="3235048"/>
          </a:xfrm>
          <a:custGeom>
            <a:avLst/>
            <a:gdLst/>
            <a:ahLst/>
            <a:cxnLst/>
            <a:rect r="r" b="b" t="t" l="l"/>
            <a:pathLst>
              <a:path h="3235048" w="3927220">
                <a:moveTo>
                  <a:pt x="0" y="0"/>
                </a:moveTo>
                <a:lnTo>
                  <a:pt x="3927220" y="0"/>
                </a:lnTo>
                <a:lnTo>
                  <a:pt x="3927220" y="3235048"/>
                </a:lnTo>
                <a:lnTo>
                  <a:pt x="0" y="3235048"/>
                </a:lnTo>
                <a:lnTo>
                  <a:pt x="0" y="0"/>
                </a:lnTo>
                <a:close/>
              </a:path>
            </a:pathLst>
          </a:custGeom>
          <a:blipFill>
            <a:blip r:embed="rId2"/>
            <a:stretch>
              <a:fillRect l="0" t="0" r="0" b="0"/>
            </a:stretch>
          </a:blipFill>
        </p:spPr>
      </p:sp>
      <p:sp>
        <p:nvSpPr>
          <p:cNvPr name="Freeform 3" id="3"/>
          <p:cNvSpPr/>
          <p:nvPr/>
        </p:nvSpPr>
        <p:spPr>
          <a:xfrm flipH="false" flipV="false" rot="0">
            <a:off x="0" y="0"/>
            <a:ext cx="3927220" cy="3235048"/>
          </a:xfrm>
          <a:custGeom>
            <a:avLst/>
            <a:gdLst/>
            <a:ahLst/>
            <a:cxnLst/>
            <a:rect r="r" b="b" t="t" l="l"/>
            <a:pathLst>
              <a:path h="3235048" w="3927220">
                <a:moveTo>
                  <a:pt x="0" y="0"/>
                </a:moveTo>
                <a:lnTo>
                  <a:pt x="3927220" y="0"/>
                </a:lnTo>
                <a:lnTo>
                  <a:pt x="3927220" y="3235048"/>
                </a:lnTo>
                <a:lnTo>
                  <a:pt x="0" y="3235048"/>
                </a:lnTo>
                <a:lnTo>
                  <a:pt x="0" y="0"/>
                </a:lnTo>
                <a:close/>
              </a:path>
            </a:pathLst>
          </a:custGeom>
          <a:blipFill>
            <a:blip r:embed="rId2"/>
            <a:stretch>
              <a:fillRect l="0" t="0" r="0" b="0"/>
            </a:stretch>
          </a:blipFill>
        </p:spPr>
      </p:sp>
      <p:sp>
        <p:nvSpPr>
          <p:cNvPr name="TextBox 4" id="4"/>
          <p:cNvSpPr txBox="true"/>
          <p:nvPr/>
        </p:nvSpPr>
        <p:spPr>
          <a:xfrm rot="0">
            <a:off x="2869229" y="1821614"/>
            <a:ext cx="12549541" cy="7436686"/>
          </a:xfrm>
          <a:prstGeom prst="rect">
            <a:avLst/>
          </a:prstGeom>
        </p:spPr>
        <p:txBody>
          <a:bodyPr anchor="t" rtlCol="false" tIns="0" lIns="0" bIns="0" rIns="0">
            <a:spAutoFit/>
          </a:bodyPr>
          <a:lstStyle/>
          <a:p>
            <a:pPr algn="ctr">
              <a:lnSpc>
                <a:spcPts val="8421"/>
              </a:lnSpc>
              <a:spcBef>
                <a:spcPct val="0"/>
              </a:spcBef>
            </a:pPr>
            <a:r>
              <a:rPr lang="en-US" sz="6015">
                <a:solidFill>
                  <a:srgbClr val="40513B"/>
                </a:solidFill>
                <a:latin typeface="Handelson Four"/>
                <a:ea typeface="Handelson Four"/>
                <a:cs typeface="Handelson Four"/>
                <a:sym typeface="Handelson Four"/>
              </a:rPr>
              <a:t>They used to play outside where the boys used to play football in the field behind the school and the girls used  to play games like  tig, red rover, marbles and hopscotch out the back as well or out the front where the apple trees were. There were two classrooms with one teacher in each room. That means that they each had 4 classes to teach.</a:t>
            </a:r>
          </a:p>
        </p:txBody>
      </p:sp>
      <p:sp>
        <p:nvSpPr>
          <p:cNvPr name="Freeform 5" id="5"/>
          <p:cNvSpPr/>
          <p:nvPr/>
        </p:nvSpPr>
        <p:spPr>
          <a:xfrm flipH="false" flipV="false" rot="0">
            <a:off x="14784758" y="250839"/>
            <a:ext cx="3230934" cy="2984209"/>
          </a:xfrm>
          <a:custGeom>
            <a:avLst/>
            <a:gdLst/>
            <a:ahLst/>
            <a:cxnLst/>
            <a:rect r="r" b="b" t="t" l="l"/>
            <a:pathLst>
              <a:path h="2984209" w="3230934">
                <a:moveTo>
                  <a:pt x="0" y="0"/>
                </a:moveTo>
                <a:lnTo>
                  <a:pt x="3230934" y="0"/>
                </a:lnTo>
                <a:lnTo>
                  <a:pt x="3230934" y="2984209"/>
                </a:lnTo>
                <a:lnTo>
                  <a:pt x="0" y="29842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212354" y="7594883"/>
            <a:ext cx="2656875" cy="2453987"/>
          </a:xfrm>
          <a:custGeom>
            <a:avLst/>
            <a:gdLst/>
            <a:ahLst/>
            <a:cxnLst/>
            <a:rect r="r" b="b" t="t" l="l"/>
            <a:pathLst>
              <a:path h="2453987" w="2656875">
                <a:moveTo>
                  <a:pt x="0" y="0"/>
                </a:moveTo>
                <a:lnTo>
                  <a:pt x="2656875" y="0"/>
                </a:lnTo>
                <a:lnTo>
                  <a:pt x="2656875" y="2453987"/>
                </a:lnTo>
                <a:lnTo>
                  <a:pt x="0" y="24539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7515022" y="-7064685"/>
            <a:ext cx="9143964" cy="9537381"/>
          </a:xfrm>
          <a:custGeom>
            <a:avLst/>
            <a:gdLst/>
            <a:ahLst/>
            <a:cxnLst/>
            <a:rect r="r" b="b" t="t" l="l"/>
            <a:pathLst>
              <a:path h="9537381" w="9143964">
                <a:moveTo>
                  <a:pt x="0" y="0"/>
                </a:moveTo>
                <a:lnTo>
                  <a:pt x="9143964" y="0"/>
                </a:lnTo>
                <a:lnTo>
                  <a:pt x="9143964" y="9537381"/>
                </a:lnTo>
                <a:lnTo>
                  <a:pt x="0" y="9537381"/>
                </a:lnTo>
                <a:lnTo>
                  <a:pt x="0" y="0"/>
                </a:lnTo>
                <a:close/>
              </a:path>
            </a:pathLst>
          </a:custGeom>
          <a:blipFill>
            <a:blip r:embed="rId3"/>
            <a:stretch>
              <a:fillRect l="0" t="0" r="0" b="0"/>
            </a:stretch>
          </a:blipFill>
        </p:spPr>
      </p:sp>
      <p:sp>
        <p:nvSpPr>
          <p:cNvPr name="TextBox 4" id="4"/>
          <p:cNvSpPr txBox="true"/>
          <p:nvPr/>
        </p:nvSpPr>
        <p:spPr>
          <a:xfrm rot="0">
            <a:off x="786409" y="2478280"/>
            <a:ext cx="17501591" cy="6668744"/>
          </a:xfrm>
          <a:prstGeom prst="rect">
            <a:avLst/>
          </a:prstGeom>
        </p:spPr>
        <p:txBody>
          <a:bodyPr anchor="t" rtlCol="false" tIns="0" lIns="0" bIns="0" rIns="0">
            <a:spAutoFit/>
          </a:bodyPr>
          <a:lstStyle/>
          <a:p>
            <a:pPr algn="ctr" marL="0" indent="0" lvl="0">
              <a:lnSpc>
                <a:spcPts val="8949"/>
              </a:lnSpc>
              <a:spcBef>
                <a:spcPct val="0"/>
              </a:spcBef>
            </a:pPr>
            <a:r>
              <a:rPr lang="en-US" sz="6392">
                <a:solidFill>
                  <a:srgbClr val="609966"/>
                </a:solidFill>
                <a:latin typeface="Handelson Four"/>
                <a:ea typeface="Handelson Four"/>
                <a:cs typeface="Handelson Four"/>
                <a:sym typeface="Handelson Four"/>
              </a:rPr>
              <a:t>The only people in the area who had telephones were the priest and one of the teachers. You were really rich if your family owned a car. You had to write using an ink pot and then dip your pen into the ink and then write. People would often spill, splotch or make a mistake but there was no way to fix them. If you were bad you would get smacked by the teacher.</a:t>
            </a:r>
          </a:p>
        </p:txBody>
      </p:sp>
      <p:sp>
        <p:nvSpPr>
          <p:cNvPr name="Freeform 5" id="5"/>
          <p:cNvSpPr/>
          <p:nvPr/>
        </p:nvSpPr>
        <p:spPr>
          <a:xfrm flipH="false" flipV="false" rot="0">
            <a:off x="180060" y="472301"/>
            <a:ext cx="3696464" cy="2139328"/>
          </a:xfrm>
          <a:custGeom>
            <a:avLst/>
            <a:gdLst/>
            <a:ahLst/>
            <a:cxnLst/>
            <a:rect r="r" b="b" t="t" l="l"/>
            <a:pathLst>
              <a:path h="2139328" w="3696464">
                <a:moveTo>
                  <a:pt x="0" y="0"/>
                </a:moveTo>
                <a:lnTo>
                  <a:pt x="3696464" y="0"/>
                </a:lnTo>
                <a:lnTo>
                  <a:pt x="3696464" y="2139329"/>
                </a:lnTo>
                <a:lnTo>
                  <a:pt x="0" y="2139329"/>
                </a:lnTo>
                <a:lnTo>
                  <a:pt x="0" y="0"/>
                </a:lnTo>
                <a:close/>
              </a:path>
            </a:pathLst>
          </a:custGeom>
          <a:blipFill>
            <a:blip r:embed="rId4"/>
            <a:stretch>
              <a:fillRect l="0" t="0" r="0" b="0"/>
            </a:stretch>
          </a:blipFill>
        </p:spPr>
      </p:sp>
      <p:sp>
        <p:nvSpPr>
          <p:cNvPr name="Freeform 6" id="6"/>
          <p:cNvSpPr/>
          <p:nvPr/>
        </p:nvSpPr>
        <p:spPr>
          <a:xfrm flipH="false" flipV="false" rot="-181332">
            <a:off x="15520560" y="247743"/>
            <a:ext cx="2171058" cy="2588444"/>
          </a:xfrm>
          <a:custGeom>
            <a:avLst/>
            <a:gdLst/>
            <a:ahLst/>
            <a:cxnLst/>
            <a:rect r="r" b="b" t="t" l="l"/>
            <a:pathLst>
              <a:path h="2588444" w="2171058">
                <a:moveTo>
                  <a:pt x="0" y="0"/>
                </a:moveTo>
                <a:lnTo>
                  <a:pt x="2171058" y="0"/>
                </a:lnTo>
                <a:lnTo>
                  <a:pt x="2171058" y="2588445"/>
                </a:lnTo>
                <a:lnTo>
                  <a:pt x="0" y="25884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2709721" y="667341"/>
            <a:ext cx="13268602" cy="1558748"/>
          </a:xfrm>
          <a:prstGeom prst="rect">
            <a:avLst/>
          </a:prstGeom>
        </p:spPr>
        <p:txBody>
          <a:bodyPr anchor="t" rtlCol="false" tIns="0" lIns="0" bIns="0" rIns="0">
            <a:spAutoFit/>
          </a:bodyPr>
          <a:lstStyle/>
          <a:p>
            <a:pPr algn="ctr" marL="0" indent="0" lvl="0">
              <a:lnSpc>
                <a:spcPts val="12836"/>
              </a:lnSpc>
              <a:spcBef>
                <a:spcPct val="0"/>
              </a:spcBef>
            </a:pPr>
            <a:r>
              <a:rPr lang="en-US" sz="9169">
                <a:solidFill>
                  <a:srgbClr val="609966"/>
                </a:solidFill>
                <a:latin typeface="Handelson Four"/>
                <a:ea typeface="Handelson Four"/>
                <a:cs typeface="Handelson Four"/>
                <a:sym typeface="Handelson Four"/>
              </a:rPr>
              <a:t>Things That Were Different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2509699" y="561877"/>
            <a:ext cx="13268602" cy="1558748"/>
          </a:xfrm>
          <a:prstGeom prst="rect">
            <a:avLst/>
          </a:prstGeom>
        </p:spPr>
        <p:txBody>
          <a:bodyPr anchor="t" rtlCol="false" tIns="0" lIns="0" bIns="0" rIns="0">
            <a:spAutoFit/>
          </a:bodyPr>
          <a:lstStyle/>
          <a:p>
            <a:pPr algn="ctr" marL="0" indent="0" lvl="0">
              <a:lnSpc>
                <a:spcPts val="12836"/>
              </a:lnSpc>
              <a:spcBef>
                <a:spcPct val="0"/>
              </a:spcBef>
            </a:pPr>
            <a:r>
              <a:rPr lang="en-US" sz="9169">
                <a:solidFill>
                  <a:srgbClr val="496D34"/>
                </a:solidFill>
                <a:latin typeface="Handelson Four"/>
                <a:ea typeface="Handelson Four"/>
                <a:cs typeface="Handelson Four"/>
                <a:sym typeface="Handelson Four"/>
              </a:rPr>
              <a:t>Famous People Who Went There</a:t>
            </a:r>
          </a:p>
        </p:txBody>
      </p:sp>
      <p:sp>
        <p:nvSpPr>
          <p:cNvPr name="TextBox 4" id="4"/>
          <p:cNvSpPr txBox="true"/>
          <p:nvPr/>
        </p:nvSpPr>
        <p:spPr>
          <a:xfrm rot="0">
            <a:off x="859477" y="2771172"/>
            <a:ext cx="16569047" cy="2372328"/>
          </a:xfrm>
          <a:prstGeom prst="rect">
            <a:avLst/>
          </a:prstGeom>
        </p:spPr>
        <p:txBody>
          <a:bodyPr anchor="t" rtlCol="false" tIns="0" lIns="0" bIns="0" rIns="0">
            <a:spAutoFit/>
          </a:bodyPr>
          <a:lstStyle/>
          <a:p>
            <a:pPr algn="ctr" marL="0" indent="0" lvl="0">
              <a:lnSpc>
                <a:spcPts val="9637"/>
              </a:lnSpc>
              <a:spcBef>
                <a:spcPct val="0"/>
              </a:spcBef>
            </a:pPr>
            <a:r>
              <a:rPr lang="en-US" sz="6884">
                <a:solidFill>
                  <a:srgbClr val="496D34"/>
                </a:solidFill>
                <a:latin typeface="Handelson Four"/>
                <a:ea typeface="Handelson Four"/>
                <a:cs typeface="Handelson Four"/>
                <a:sym typeface="Handelson Four"/>
              </a:rPr>
              <a:t>William J Mullaly joined in 1884, left in  1910. He was the first person to make a Concertina recording</a:t>
            </a:r>
          </a:p>
        </p:txBody>
      </p:sp>
      <p:sp>
        <p:nvSpPr>
          <p:cNvPr name="TextBox 5" id="5"/>
          <p:cNvSpPr txBox="true"/>
          <p:nvPr/>
        </p:nvSpPr>
        <p:spPr>
          <a:xfrm rot="0">
            <a:off x="690253" y="5829592"/>
            <a:ext cx="16569047" cy="2372328"/>
          </a:xfrm>
          <a:prstGeom prst="rect">
            <a:avLst/>
          </a:prstGeom>
        </p:spPr>
        <p:txBody>
          <a:bodyPr anchor="t" rtlCol="false" tIns="0" lIns="0" bIns="0" rIns="0">
            <a:spAutoFit/>
          </a:bodyPr>
          <a:lstStyle/>
          <a:p>
            <a:pPr algn="ctr">
              <a:lnSpc>
                <a:spcPts val="9637"/>
              </a:lnSpc>
            </a:pPr>
            <a:r>
              <a:rPr lang="en-US" sz="6884">
                <a:solidFill>
                  <a:srgbClr val="496D34"/>
                </a:solidFill>
                <a:latin typeface="Handelson Four"/>
                <a:ea typeface="Handelson Four"/>
                <a:cs typeface="Handelson Four"/>
                <a:sym typeface="Handelson Four"/>
              </a:rPr>
              <a:t>Mick Foster came from Kildare for 5th and 6th in 1960.</a:t>
            </a:r>
          </a:p>
          <a:p>
            <a:pPr algn="ctr" marL="0" indent="0" lvl="0">
              <a:lnSpc>
                <a:spcPts val="9637"/>
              </a:lnSpc>
              <a:spcBef>
                <a:spcPct val="0"/>
              </a:spcBef>
            </a:pPr>
            <a:r>
              <a:rPr lang="en-US" sz="6884">
                <a:solidFill>
                  <a:srgbClr val="496D34"/>
                </a:solidFill>
                <a:latin typeface="Handelson Four"/>
                <a:ea typeface="Handelson Four"/>
                <a:cs typeface="Handelson Four"/>
                <a:sym typeface="Handelson Four"/>
              </a:rPr>
              <a:t>He plays in a band called Foster and Allen with Tony Allen.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4683713" y="-481666"/>
            <a:ext cx="3604287" cy="3733254"/>
          </a:xfrm>
          <a:custGeom>
            <a:avLst/>
            <a:gdLst/>
            <a:ahLst/>
            <a:cxnLst/>
            <a:rect r="r" b="b" t="t" l="l"/>
            <a:pathLst>
              <a:path h="3733254" w="3604287">
                <a:moveTo>
                  <a:pt x="0" y="0"/>
                </a:moveTo>
                <a:lnTo>
                  <a:pt x="3604287" y="0"/>
                </a:lnTo>
                <a:lnTo>
                  <a:pt x="3604287" y="3733254"/>
                </a:lnTo>
                <a:lnTo>
                  <a:pt x="0" y="37332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135499" y="3108713"/>
            <a:ext cx="14017002" cy="2406416"/>
          </a:xfrm>
          <a:prstGeom prst="rect">
            <a:avLst/>
          </a:prstGeom>
        </p:spPr>
        <p:txBody>
          <a:bodyPr anchor="t" rtlCol="false" tIns="0" lIns="0" bIns="0" rIns="0">
            <a:spAutoFit/>
          </a:bodyPr>
          <a:lstStyle/>
          <a:p>
            <a:pPr algn="ctr" marL="0" indent="0" lvl="0">
              <a:lnSpc>
                <a:spcPts val="9637"/>
              </a:lnSpc>
              <a:spcBef>
                <a:spcPct val="0"/>
              </a:spcBef>
            </a:pPr>
            <a:r>
              <a:rPr lang="en-US" sz="6884">
                <a:solidFill>
                  <a:srgbClr val="899C6E"/>
                </a:solidFill>
                <a:latin typeface="Handelson Four"/>
                <a:ea typeface="Handelson Four"/>
                <a:cs typeface="Handelson Four"/>
                <a:sym typeface="Handelson Four"/>
              </a:rPr>
              <a:t>Éamon DeValera’s wife danced in the old school when it became a hall.</a:t>
            </a:r>
          </a:p>
        </p:txBody>
      </p:sp>
      <p:sp>
        <p:nvSpPr>
          <p:cNvPr name="TextBox 5" id="5"/>
          <p:cNvSpPr txBox="true"/>
          <p:nvPr/>
        </p:nvSpPr>
        <p:spPr>
          <a:xfrm rot="0">
            <a:off x="-1416284" y="207718"/>
            <a:ext cx="21120569" cy="2473212"/>
          </a:xfrm>
          <a:prstGeom prst="rect">
            <a:avLst/>
          </a:prstGeom>
        </p:spPr>
        <p:txBody>
          <a:bodyPr anchor="t" rtlCol="false" tIns="0" lIns="0" bIns="0" rIns="0">
            <a:spAutoFit/>
          </a:bodyPr>
          <a:lstStyle/>
          <a:p>
            <a:pPr algn="ctr" marL="0" indent="0" lvl="0">
              <a:lnSpc>
                <a:spcPts val="20432"/>
              </a:lnSpc>
              <a:spcBef>
                <a:spcPct val="0"/>
              </a:spcBef>
            </a:pPr>
            <a:r>
              <a:rPr lang="en-US" sz="14594">
                <a:solidFill>
                  <a:srgbClr val="899C6E"/>
                </a:solidFill>
                <a:latin typeface="Handelson Four"/>
                <a:ea typeface="Handelson Four"/>
                <a:cs typeface="Handelson Four"/>
                <a:sym typeface="Handelson Four"/>
              </a:rPr>
              <a:t>Fun Facts</a:t>
            </a:r>
          </a:p>
        </p:txBody>
      </p:sp>
      <p:sp>
        <p:nvSpPr>
          <p:cNvPr name="TextBox 6" id="6"/>
          <p:cNvSpPr txBox="true"/>
          <p:nvPr/>
        </p:nvSpPr>
        <p:spPr>
          <a:xfrm rot="0">
            <a:off x="2135499" y="5943754"/>
            <a:ext cx="14017002" cy="1187216"/>
          </a:xfrm>
          <a:prstGeom prst="rect">
            <a:avLst/>
          </a:prstGeom>
        </p:spPr>
        <p:txBody>
          <a:bodyPr anchor="t" rtlCol="false" tIns="0" lIns="0" bIns="0" rIns="0">
            <a:spAutoFit/>
          </a:bodyPr>
          <a:lstStyle/>
          <a:p>
            <a:pPr algn="ctr" marL="0" indent="0" lvl="0">
              <a:lnSpc>
                <a:spcPts val="9637"/>
              </a:lnSpc>
              <a:spcBef>
                <a:spcPct val="0"/>
              </a:spcBef>
            </a:pPr>
            <a:r>
              <a:rPr lang="en-US" sz="6884">
                <a:solidFill>
                  <a:srgbClr val="899C6E"/>
                </a:solidFill>
                <a:latin typeface="Handelson Four"/>
                <a:ea typeface="Handelson Four"/>
                <a:cs typeface="Handelson Four"/>
                <a:sym typeface="Handelson Four"/>
              </a:rPr>
              <a:t>They added toilets to the building in 1965.</a:t>
            </a:r>
          </a:p>
        </p:txBody>
      </p:sp>
      <p:sp>
        <p:nvSpPr>
          <p:cNvPr name="TextBox 7" id="7"/>
          <p:cNvSpPr txBox="true"/>
          <p:nvPr/>
        </p:nvSpPr>
        <p:spPr>
          <a:xfrm rot="0">
            <a:off x="2135499" y="7559595"/>
            <a:ext cx="14017002" cy="1187216"/>
          </a:xfrm>
          <a:prstGeom prst="rect">
            <a:avLst/>
          </a:prstGeom>
        </p:spPr>
        <p:txBody>
          <a:bodyPr anchor="t" rtlCol="false" tIns="0" lIns="0" bIns="0" rIns="0">
            <a:spAutoFit/>
          </a:bodyPr>
          <a:lstStyle/>
          <a:p>
            <a:pPr algn="ctr" marL="0" indent="0" lvl="0">
              <a:lnSpc>
                <a:spcPts val="9637"/>
              </a:lnSpc>
              <a:spcBef>
                <a:spcPct val="0"/>
              </a:spcBef>
            </a:pPr>
            <a:r>
              <a:rPr lang="en-US" sz="6884">
                <a:solidFill>
                  <a:srgbClr val="899C6E"/>
                </a:solidFill>
                <a:latin typeface="Handelson Four"/>
                <a:ea typeface="Handelson Four"/>
                <a:cs typeface="Handelson Four"/>
                <a:sym typeface="Handelson Four"/>
              </a:rPr>
              <a:t>Newbristy school is now a house.</a:t>
            </a:r>
          </a:p>
        </p:txBody>
      </p:sp>
      <p:sp>
        <p:nvSpPr>
          <p:cNvPr name="Freeform 8" id="8"/>
          <p:cNvSpPr/>
          <p:nvPr/>
        </p:nvSpPr>
        <p:spPr>
          <a:xfrm flipH="false" flipV="false" rot="0">
            <a:off x="-220947" y="-481666"/>
            <a:ext cx="3604287" cy="3733254"/>
          </a:xfrm>
          <a:custGeom>
            <a:avLst/>
            <a:gdLst/>
            <a:ahLst/>
            <a:cxnLst/>
            <a:rect r="r" b="b" t="t" l="l"/>
            <a:pathLst>
              <a:path h="3733254" w="3604287">
                <a:moveTo>
                  <a:pt x="0" y="0"/>
                </a:moveTo>
                <a:lnTo>
                  <a:pt x="3604288" y="0"/>
                </a:lnTo>
                <a:lnTo>
                  <a:pt x="3604288" y="3733254"/>
                </a:lnTo>
                <a:lnTo>
                  <a:pt x="0" y="37332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5477" y="0"/>
            <a:ext cx="18798953" cy="10831983"/>
          </a:xfrm>
          <a:custGeom>
            <a:avLst/>
            <a:gdLst/>
            <a:ahLst/>
            <a:cxnLst/>
            <a:rect r="r" b="b" t="t" l="l"/>
            <a:pathLst>
              <a:path h="10831983" w="18798953">
                <a:moveTo>
                  <a:pt x="0" y="0"/>
                </a:moveTo>
                <a:lnTo>
                  <a:pt x="18798954" y="0"/>
                </a:lnTo>
                <a:lnTo>
                  <a:pt x="18798954" y="10831983"/>
                </a:lnTo>
                <a:lnTo>
                  <a:pt x="0" y="10831983"/>
                </a:lnTo>
                <a:lnTo>
                  <a:pt x="0" y="0"/>
                </a:lnTo>
                <a:close/>
              </a:path>
            </a:pathLst>
          </a:custGeom>
          <a:blipFill>
            <a:blip r:embed="rId2"/>
            <a:stretch>
              <a:fillRect l="-3022" t="0" r="-3928" b="0"/>
            </a:stretch>
          </a:blipFill>
        </p:spPr>
      </p:sp>
      <p:sp>
        <p:nvSpPr>
          <p:cNvPr name="TextBox 3" id="3"/>
          <p:cNvSpPr txBox="true"/>
          <p:nvPr/>
        </p:nvSpPr>
        <p:spPr>
          <a:xfrm rot="0">
            <a:off x="2506006" y="2420440"/>
            <a:ext cx="14041598" cy="7238072"/>
          </a:xfrm>
          <a:prstGeom prst="rect">
            <a:avLst/>
          </a:prstGeom>
        </p:spPr>
        <p:txBody>
          <a:bodyPr anchor="t" rtlCol="false" tIns="0" lIns="0" bIns="0" rIns="0">
            <a:spAutoFit/>
          </a:bodyPr>
          <a:lstStyle/>
          <a:p>
            <a:pPr algn="ctr" marL="0" indent="0" lvl="0">
              <a:lnSpc>
                <a:spcPts val="8320"/>
              </a:lnSpc>
              <a:spcBef>
                <a:spcPct val="0"/>
              </a:spcBef>
            </a:pPr>
            <a:r>
              <a:rPr lang="en-US" sz="5943">
                <a:solidFill>
                  <a:srgbClr val="000000"/>
                </a:solidFill>
                <a:latin typeface="Handelson Four"/>
                <a:ea typeface="Handelson Four"/>
                <a:cs typeface="Handelson Four"/>
                <a:sym typeface="Handelson Four"/>
              </a:rPr>
              <a:t>You would have to get up early and help your dad on the farm and then if it was your day to serve you’d have to run down to mass for 8: 30. Then you would have to run home again, eat breakfast and run back to school.Normally you would have to  walk through the fields to get to school. After school, you'd go home and eat dinner and then help your dad on the farm until bedtime.</a:t>
            </a:r>
          </a:p>
        </p:txBody>
      </p:sp>
      <p:sp>
        <p:nvSpPr>
          <p:cNvPr name="TextBox 4" id="4"/>
          <p:cNvSpPr txBox="true"/>
          <p:nvPr/>
        </p:nvSpPr>
        <p:spPr>
          <a:xfrm rot="0">
            <a:off x="4609048" y="467525"/>
            <a:ext cx="9069904" cy="1558748"/>
          </a:xfrm>
          <a:prstGeom prst="rect">
            <a:avLst/>
          </a:prstGeom>
        </p:spPr>
        <p:txBody>
          <a:bodyPr anchor="t" rtlCol="false" tIns="0" lIns="0" bIns="0" rIns="0">
            <a:spAutoFit/>
          </a:bodyPr>
          <a:lstStyle/>
          <a:p>
            <a:pPr algn="ctr" marL="0" indent="0" lvl="0">
              <a:lnSpc>
                <a:spcPts val="12836"/>
              </a:lnSpc>
              <a:spcBef>
                <a:spcPct val="0"/>
              </a:spcBef>
            </a:pPr>
            <a:r>
              <a:rPr lang="en-US" sz="9169">
                <a:solidFill>
                  <a:srgbClr val="000000"/>
                </a:solidFill>
                <a:latin typeface="Handelson Four"/>
                <a:ea typeface="Handelson Four"/>
                <a:cs typeface="Handelson Four"/>
                <a:sym typeface="Handelson Four"/>
              </a:rPr>
              <a:t>A Normal Day Back Then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5FFEE"/>
        </a:solidFill>
      </p:bgPr>
    </p:bg>
    <p:spTree>
      <p:nvGrpSpPr>
        <p:cNvPr id="1" name=""/>
        <p:cNvGrpSpPr/>
        <p:nvPr/>
      </p:nvGrpSpPr>
      <p:grpSpPr>
        <a:xfrm>
          <a:off x="0" y="0"/>
          <a:ext cx="0" cy="0"/>
          <a:chOff x="0" y="0"/>
          <a:chExt cx="0" cy="0"/>
        </a:xfrm>
      </p:grpSpPr>
      <p:sp>
        <p:nvSpPr>
          <p:cNvPr name="Freeform 2" id="2"/>
          <p:cNvSpPr/>
          <p:nvPr/>
        </p:nvSpPr>
        <p:spPr>
          <a:xfrm flipH="false" flipV="false" rot="0">
            <a:off x="5235747" y="373112"/>
            <a:ext cx="5222496" cy="5377087"/>
          </a:xfrm>
          <a:custGeom>
            <a:avLst/>
            <a:gdLst/>
            <a:ahLst/>
            <a:cxnLst/>
            <a:rect r="r" b="b" t="t" l="l"/>
            <a:pathLst>
              <a:path h="5377087" w="5222496">
                <a:moveTo>
                  <a:pt x="0" y="0"/>
                </a:moveTo>
                <a:lnTo>
                  <a:pt x="5222496" y="0"/>
                </a:lnTo>
                <a:lnTo>
                  <a:pt x="5222496" y="5377087"/>
                </a:lnTo>
                <a:lnTo>
                  <a:pt x="0" y="53770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963068" y="1797127"/>
            <a:ext cx="2144896" cy="2529056"/>
          </a:xfrm>
          <a:custGeom>
            <a:avLst/>
            <a:gdLst/>
            <a:ahLst/>
            <a:cxnLst/>
            <a:rect r="r" b="b" t="t" l="l"/>
            <a:pathLst>
              <a:path h="2529056" w="2144896">
                <a:moveTo>
                  <a:pt x="0" y="0"/>
                </a:moveTo>
                <a:lnTo>
                  <a:pt x="2144895" y="0"/>
                </a:lnTo>
                <a:lnTo>
                  <a:pt x="2144895" y="2529057"/>
                </a:lnTo>
                <a:lnTo>
                  <a:pt x="0" y="2529057"/>
                </a:lnTo>
                <a:lnTo>
                  <a:pt x="0" y="0"/>
                </a:lnTo>
                <a:close/>
              </a:path>
            </a:pathLst>
          </a:custGeom>
          <a:blipFill>
            <a:blip r:embed="rId4"/>
            <a:stretch>
              <a:fillRect l="0" t="0" r="0" b="0"/>
            </a:stretch>
          </a:blipFill>
        </p:spPr>
      </p:sp>
      <p:sp>
        <p:nvSpPr>
          <p:cNvPr name="TextBox 4" id="4"/>
          <p:cNvSpPr txBox="true"/>
          <p:nvPr/>
        </p:nvSpPr>
        <p:spPr>
          <a:xfrm rot="-731063">
            <a:off x="6069668" y="1211717"/>
            <a:ext cx="3193357" cy="1271287"/>
          </a:xfrm>
          <a:prstGeom prst="rect">
            <a:avLst/>
          </a:prstGeom>
        </p:spPr>
        <p:txBody>
          <a:bodyPr anchor="t" rtlCol="false" tIns="0" lIns="0" bIns="0" rIns="0">
            <a:spAutoFit/>
          </a:bodyPr>
          <a:lstStyle/>
          <a:p>
            <a:pPr algn="ctr">
              <a:lnSpc>
                <a:spcPts val="10391"/>
              </a:lnSpc>
              <a:spcBef>
                <a:spcPct val="0"/>
              </a:spcBef>
            </a:pPr>
            <a:r>
              <a:rPr lang="en-US" sz="7422">
                <a:solidFill>
                  <a:srgbClr val="000000"/>
                </a:solidFill>
                <a:latin typeface="Handelson Four"/>
                <a:ea typeface="Handelson Four"/>
                <a:cs typeface="Handelson Four"/>
                <a:sym typeface="Handelson Four"/>
              </a:rPr>
              <a:t>Interview</a:t>
            </a:r>
          </a:p>
        </p:txBody>
      </p:sp>
      <p:sp>
        <p:nvSpPr>
          <p:cNvPr name="TextBox 5" id="5"/>
          <p:cNvSpPr txBox="true"/>
          <p:nvPr/>
        </p:nvSpPr>
        <p:spPr>
          <a:xfrm rot="-606784">
            <a:off x="6877577" y="2628930"/>
            <a:ext cx="2804593" cy="2614127"/>
          </a:xfrm>
          <a:prstGeom prst="rect">
            <a:avLst/>
          </a:prstGeom>
        </p:spPr>
        <p:txBody>
          <a:bodyPr anchor="t" rtlCol="false" tIns="0" lIns="0" bIns="0" rIns="0">
            <a:spAutoFit/>
          </a:bodyPr>
          <a:lstStyle/>
          <a:p>
            <a:pPr algn="ctr">
              <a:lnSpc>
                <a:spcPts val="6930"/>
              </a:lnSpc>
              <a:spcBef>
                <a:spcPct val="0"/>
              </a:spcBef>
            </a:pPr>
            <a:r>
              <a:rPr lang="en-US" sz="4950">
                <a:solidFill>
                  <a:srgbClr val="000000"/>
                </a:solidFill>
                <a:latin typeface="Handelson Four"/>
                <a:ea typeface="Handelson Four"/>
                <a:cs typeface="Handelson Four"/>
                <a:sym typeface="Handelson Four"/>
              </a:rPr>
              <a:t>With Cadhla’s  grand aunt, Mary.</a:t>
            </a:r>
          </a:p>
        </p:txBody>
      </p:sp>
      <p:sp>
        <p:nvSpPr>
          <p:cNvPr name="TextBox 6" id="6"/>
          <p:cNvSpPr txBox="true"/>
          <p:nvPr/>
        </p:nvSpPr>
        <p:spPr>
          <a:xfrm rot="0">
            <a:off x="627588" y="268337"/>
            <a:ext cx="4610545" cy="4370858"/>
          </a:xfrm>
          <a:prstGeom prst="rect">
            <a:avLst/>
          </a:prstGeom>
        </p:spPr>
        <p:txBody>
          <a:bodyPr anchor="t" rtlCol="false" tIns="0" lIns="0" bIns="0" rIns="0">
            <a:spAutoFit/>
          </a:bodyPr>
          <a:lstStyle/>
          <a:p>
            <a:pPr algn="ctr">
              <a:lnSpc>
                <a:spcPts val="6930"/>
              </a:lnSpc>
            </a:pPr>
            <a:r>
              <a:rPr lang="en-US" sz="4950">
                <a:solidFill>
                  <a:srgbClr val="40513B"/>
                </a:solidFill>
                <a:latin typeface="Handelson Four"/>
                <a:ea typeface="Handelson Four"/>
                <a:cs typeface="Handelson Four"/>
                <a:sym typeface="Handelson Four"/>
              </a:rPr>
              <a:t>Q: What was your school like?</a:t>
            </a:r>
          </a:p>
          <a:p>
            <a:pPr algn="ctr">
              <a:lnSpc>
                <a:spcPts val="6930"/>
              </a:lnSpc>
              <a:spcBef>
                <a:spcPct val="0"/>
              </a:spcBef>
            </a:pPr>
            <a:r>
              <a:rPr lang="en-US" sz="4950">
                <a:solidFill>
                  <a:srgbClr val="40513B"/>
                </a:solidFill>
                <a:latin typeface="Handelson Four"/>
                <a:ea typeface="Handelson Four"/>
                <a:cs typeface="Handelson Four"/>
                <a:sym typeface="Handelson Four"/>
              </a:rPr>
              <a:t>A: At the time it was very old and there were only 2 rooms.</a:t>
            </a:r>
          </a:p>
        </p:txBody>
      </p:sp>
      <p:sp>
        <p:nvSpPr>
          <p:cNvPr name="TextBox 7" id="7"/>
          <p:cNvSpPr txBox="true"/>
          <p:nvPr/>
        </p:nvSpPr>
        <p:spPr>
          <a:xfrm rot="0">
            <a:off x="627588" y="4806988"/>
            <a:ext cx="4610545" cy="2614127"/>
          </a:xfrm>
          <a:prstGeom prst="rect">
            <a:avLst/>
          </a:prstGeom>
        </p:spPr>
        <p:txBody>
          <a:bodyPr anchor="t" rtlCol="false" tIns="0" lIns="0" bIns="0" rIns="0">
            <a:spAutoFit/>
          </a:bodyPr>
          <a:lstStyle/>
          <a:p>
            <a:pPr algn="ctr">
              <a:lnSpc>
                <a:spcPts val="6930"/>
              </a:lnSpc>
            </a:pPr>
            <a:r>
              <a:rPr lang="en-US" sz="4950">
                <a:solidFill>
                  <a:srgbClr val="40513B"/>
                </a:solidFill>
                <a:latin typeface="Handelson Four"/>
                <a:ea typeface="Handelson Four"/>
                <a:cs typeface="Handelson Four"/>
                <a:sym typeface="Handelson Four"/>
              </a:rPr>
              <a:t>Q: How many people were in your class?</a:t>
            </a:r>
          </a:p>
          <a:p>
            <a:pPr algn="ctr">
              <a:lnSpc>
                <a:spcPts val="6930"/>
              </a:lnSpc>
              <a:spcBef>
                <a:spcPct val="0"/>
              </a:spcBef>
            </a:pPr>
            <a:r>
              <a:rPr lang="en-US" sz="4950">
                <a:solidFill>
                  <a:srgbClr val="40513B"/>
                </a:solidFill>
                <a:latin typeface="Handelson Four"/>
                <a:ea typeface="Handelson Four"/>
                <a:cs typeface="Handelson Four"/>
                <a:sym typeface="Handelson Four"/>
              </a:rPr>
              <a:t>A: 10</a:t>
            </a:r>
          </a:p>
        </p:txBody>
      </p:sp>
      <p:sp>
        <p:nvSpPr>
          <p:cNvPr name="TextBox 8" id="8"/>
          <p:cNvSpPr txBox="true"/>
          <p:nvPr/>
        </p:nvSpPr>
        <p:spPr>
          <a:xfrm rot="0">
            <a:off x="4367961" y="6774432"/>
            <a:ext cx="4993254" cy="3387772"/>
          </a:xfrm>
          <a:prstGeom prst="rect">
            <a:avLst/>
          </a:prstGeom>
        </p:spPr>
        <p:txBody>
          <a:bodyPr anchor="t" rtlCol="false" tIns="0" lIns="0" bIns="0" rIns="0">
            <a:spAutoFit/>
          </a:bodyPr>
          <a:lstStyle/>
          <a:p>
            <a:pPr algn="ctr">
              <a:lnSpc>
                <a:spcPts val="6736"/>
              </a:lnSpc>
            </a:pPr>
            <a:r>
              <a:rPr lang="en-US" sz="4811">
                <a:solidFill>
                  <a:srgbClr val="40513B"/>
                </a:solidFill>
                <a:latin typeface="Handelson Four"/>
                <a:ea typeface="Handelson Four"/>
                <a:cs typeface="Handelson Four"/>
                <a:sym typeface="Handelson Four"/>
              </a:rPr>
              <a:t>Q: How did you get to school?</a:t>
            </a:r>
          </a:p>
          <a:p>
            <a:pPr algn="ctr">
              <a:lnSpc>
                <a:spcPts val="6736"/>
              </a:lnSpc>
              <a:spcBef>
                <a:spcPct val="0"/>
              </a:spcBef>
            </a:pPr>
            <a:r>
              <a:rPr lang="en-US" sz="4811">
                <a:solidFill>
                  <a:srgbClr val="40513B"/>
                </a:solidFill>
                <a:latin typeface="Handelson Four"/>
                <a:ea typeface="Handelson Four"/>
                <a:cs typeface="Handelson Four"/>
                <a:sym typeface="Handelson Four"/>
              </a:rPr>
              <a:t>A: Either my dad brought me or I walked</a:t>
            </a:r>
          </a:p>
        </p:txBody>
      </p:sp>
      <p:sp>
        <p:nvSpPr>
          <p:cNvPr name="TextBox 9" id="9"/>
          <p:cNvSpPr txBox="true"/>
          <p:nvPr/>
        </p:nvSpPr>
        <p:spPr>
          <a:xfrm rot="0">
            <a:off x="627588" y="7548077"/>
            <a:ext cx="4464367" cy="2614127"/>
          </a:xfrm>
          <a:prstGeom prst="rect">
            <a:avLst/>
          </a:prstGeom>
        </p:spPr>
        <p:txBody>
          <a:bodyPr anchor="t" rtlCol="false" tIns="0" lIns="0" bIns="0" rIns="0">
            <a:spAutoFit/>
          </a:bodyPr>
          <a:lstStyle/>
          <a:p>
            <a:pPr algn="ctr">
              <a:lnSpc>
                <a:spcPts val="6930"/>
              </a:lnSpc>
            </a:pPr>
            <a:r>
              <a:rPr lang="en-US" sz="4950">
                <a:solidFill>
                  <a:srgbClr val="40513B"/>
                </a:solidFill>
                <a:latin typeface="Handelson Four"/>
                <a:ea typeface="Handelson Four"/>
                <a:cs typeface="Handelson Four"/>
                <a:sym typeface="Handelson Four"/>
              </a:rPr>
              <a:t>Q: How many teachers were there?</a:t>
            </a:r>
          </a:p>
          <a:p>
            <a:pPr algn="ctr">
              <a:lnSpc>
                <a:spcPts val="6930"/>
              </a:lnSpc>
              <a:spcBef>
                <a:spcPct val="0"/>
              </a:spcBef>
            </a:pPr>
            <a:r>
              <a:rPr lang="en-US" sz="4950">
                <a:solidFill>
                  <a:srgbClr val="40513B"/>
                </a:solidFill>
                <a:latin typeface="Handelson Four"/>
                <a:ea typeface="Handelson Four"/>
                <a:cs typeface="Handelson Four"/>
                <a:sym typeface="Handelson Four"/>
              </a:rPr>
              <a:t>A: 2</a:t>
            </a:r>
          </a:p>
        </p:txBody>
      </p:sp>
      <p:sp>
        <p:nvSpPr>
          <p:cNvPr name="TextBox 10" id="10"/>
          <p:cNvSpPr txBox="true"/>
          <p:nvPr/>
        </p:nvSpPr>
        <p:spPr>
          <a:xfrm rot="0">
            <a:off x="13612788" y="268337"/>
            <a:ext cx="4001505" cy="6127590"/>
          </a:xfrm>
          <a:prstGeom prst="rect">
            <a:avLst/>
          </a:prstGeom>
        </p:spPr>
        <p:txBody>
          <a:bodyPr anchor="t" rtlCol="false" tIns="0" lIns="0" bIns="0" rIns="0">
            <a:spAutoFit/>
          </a:bodyPr>
          <a:lstStyle/>
          <a:p>
            <a:pPr algn="ctr">
              <a:lnSpc>
                <a:spcPts val="6930"/>
              </a:lnSpc>
            </a:pPr>
            <a:r>
              <a:rPr lang="en-US" sz="4950">
                <a:solidFill>
                  <a:srgbClr val="40513B"/>
                </a:solidFill>
                <a:latin typeface="Handelson Four"/>
                <a:ea typeface="Handelson Four"/>
                <a:cs typeface="Handelson Four"/>
                <a:sym typeface="Handelson Four"/>
              </a:rPr>
              <a:t>Q: What subjects did you get taught?</a:t>
            </a:r>
          </a:p>
          <a:p>
            <a:pPr algn="ctr">
              <a:lnSpc>
                <a:spcPts val="6930"/>
              </a:lnSpc>
              <a:spcBef>
                <a:spcPct val="0"/>
              </a:spcBef>
            </a:pPr>
            <a:r>
              <a:rPr lang="en-US" sz="4950">
                <a:solidFill>
                  <a:srgbClr val="40513B"/>
                </a:solidFill>
                <a:latin typeface="Handelson Four"/>
                <a:ea typeface="Handelson Four"/>
                <a:cs typeface="Handelson Four"/>
                <a:sym typeface="Handelson Four"/>
              </a:rPr>
              <a:t>A: Irish, english, maths, geography, english grammar, irish grammar, sewing and knitting </a:t>
            </a:r>
          </a:p>
        </p:txBody>
      </p:sp>
      <p:sp>
        <p:nvSpPr>
          <p:cNvPr name="TextBox 11" id="11"/>
          <p:cNvSpPr txBox="true"/>
          <p:nvPr/>
        </p:nvSpPr>
        <p:spPr>
          <a:xfrm rot="0">
            <a:off x="13612788" y="6651967"/>
            <a:ext cx="4261353" cy="2606333"/>
          </a:xfrm>
          <a:prstGeom prst="rect">
            <a:avLst/>
          </a:prstGeom>
        </p:spPr>
        <p:txBody>
          <a:bodyPr anchor="t" rtlCol="false" tIns="0" lIns="0" bIns="0" rIns="0">
            <a:spAutoFit/>
          </a:bodyPr>
          <a:lstStyle/>
          <a:p>
            <a:pPr algn="ctr">
              <a:lnSpc>
                <a:spcPts val="6923"/>
              </a:lnSpc>
            </a:pPr>
            <a:r>
              <a:rPr lang="en-US" sz="4945">
                <a:solidFill>
                  <a:srgbClr val="40513B"/>
                </a:solidFill>
                <a:latin typeface="Handelson Four"/>
                <a:ea typeface="Handelson Four"/>
                <a:cs typeface="Handelson Four"/>
                <a:sym typeface="Handelson Four"/>
              </a:rPr>
              <a:t>Q:What age did you start school at?</a:t>
            </a:r>
          </a:p>
          <a:p>
            <a:pPr algn="ctr">
              <a:lnSpc>
                <a:spcPts val="6923"/>
              </a:lnSpc>
              <a:spcBef>
                <a:spcPct val="0"/>
              </a:spcBef>
            </a:pPr>
            <a:r>
              <a:rPr lang="en-US" sz="4945">
                <a:solidFill>
                  <a:srgbClr val="40513B"/>
                </a:solidFill>
                <a:latin typeface="Handelson Four"/>
                <a:ea typeface="Handelson Four"/>
                <a:cs typeface="Handelson Four"/>
                <a:sym typeface="Handelson Four"/>
              </a:rPr>
              <a:t>A:5 years old </a:t>
            </a:r>
          </a:p>
        </p:txBody>
      </p:sp>
      <p:sp>
        <p:nvSpPr>
          <p:cNvPr name="TextBox 12" id="12"/>
          <p:cNvSpPr txBox="true"/>
          <p:nvPr/>
        </p:nvSpPr>
        <p:spPr>
          <a:xfrm rot="0">
            <a:off x="7631497" y="9336884"/>
            <a:ext cx="10656503" cy="825320"/>
          </a:xfrm>
          <a:prstGeom prst="rect">
            <a:avLst/>
          </a:prstGeom>
        </p:spPr>
        <p:txBody>
          <a:bodyPr anchor="t" rtlCol="false" tIns="0" lIns="0" bIns="0" rIns="0">
            <a:spAutoFit/>
          </a:bodyPr>
          <a:lstStyle/>
          <a:p>
            <a:pPr algn="ctr">
              <a:lnSpc>
                <a:spcPts val="6738"/>
              </a:lnSpc>
              <a:spcBef>
                <a:spcPct val="0"/>
              </a:spcBef>
            </a:pPr>
            <a:r>
              <a:rPr lang="en-US" sz="4813">
                <a:solidFill>
                  <a:srgbClr val="40513B"/>
                </a:solidFill>
                <a:latin typeface="Handelson Four"/>
                <a:ea typeface="Handelson Four"/>
                <a:cs typeface="Handelson Four"/>
                <a:sym typeface="Handelson Four"/>
              </a:rPr>
              <a:t>Q: What was your favourite game?A: Tig</a:t>
            </a:r>
          </a:p>
        </p:txBody>
      </p:sp>
      <p:sp>
        <p:nvSpPr>
          <p:cNvPr name="TextBox 13" id="13"/>
          <p:cNvSpPr txBox="true"/>
          <p:nvPr/>
        </p:nvSpPr>
        <p:spPr>
          <a:xfrm rot="0">
            <a:off x="9889892" y="5187343"/>
            <a:ext cx="3722896" cy="4019748"/>
          </a:xfrm>
          <a:prstGeom prst="rect">
            <a:avLst/>
          </a:prstGeom>
        </p:spPr>
        <p:txBody>
          <a:bodyPr anchor="t" rtlCol="false" tIns="0" lIns="0" bIns="0" rIns="0">
            <a:spAutoFit/>
          </a:bodyPr>
          <a:lstStyle/>
          <a:p>
            <a:pPr algn="ctr">
              <a:lnSpc>
                <a:spcPts val="6388"/>
              </a:lnSpc>
            </a:pPr>
            <a:r>
              <a:rPr lang="en-US" sz="4563">
                <a:solidFill>
                  <a:srgbClr val="40513B"/>
                </a:solidFill>
                <a:latin typeface="Handelson Four"/>
                <a:ea typeface="Handelson Four"/>
                <a:cs typeface="Handelson Four"/>
                <a:sym typeface="Handelson Four"/>
              </a:rPr>
              <a:t>Q: What age were you when you got your Communion/ Confirmation </a:t>
            </a:r>
          </a:p>
          <a:p>
            <a:pPr algn="ctr">
              <a:lnSpc>
                <a:spcPts val="6388"/>
              </a:lnSpc>
              <a:spcBef>
                <a:spcPct val="0"/>
              </a:spcBef>
            </a:pPr>
            <a:r>
              <a:rPr lang="en-US" sz="4563">
                <a:solidFill>
                  <a:srgbClr val="40513B"/>
                </a:solidFill>
                <a:latin typeface="Handelson Four"/>
                <a:ea typeface="Handelson Four"/>
                <a:cs typeface="Handelson Four"/>
                <a:sym typeface="Handelson Four"/>
              </a:rPr>
              <a:t>A: 7/6th class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DAGR2kzdMDI</dc:identifier>
  <dcterms:modified xsi:type="dcterms:W3CDTF">2011-08-01T06:04:30Z</dcterms:modified>
  <cp:revision>1</cp:revision>
  <dc:title>Milltown NS</dc:title>
</cp:coreProperties>
</file>